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71" r:id="rId2"/>
    <p:sldId id="267" r:id="rId3"/>
    <p:sldId id="277" r:id="rId4"/>
    <p:sldId id="274" r:id="rId5"/>
    <p:sldId id="278" r:id="rId6"/>
    <p:sldId id="280" r:id="rId7"/>
    <p:sldId id="281" r:id="rId8"/>
    <p:sldId id="282" r:id="rId9"/>
    <p:sldId id="279" r:id="rId10"/>
    <p:sldId id="257" r:id="rId11"/>
    <p:sldId id="262"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Page" id="{384CE052-5A02-D342-90F0-15845D12D935}">
          <p14:sldIdLst>
            <p14:sldId id="271"/>
          </p14:sldIdLst>
        </p14:section>
        <p14:section name="Table of Content" id="{4A728767-1C4B-0E44-83CE-2CC61A70F805}">
          <p14:sldIdLst>
            <p14:sldId id="267"/>
          </p14:sldIdLst>
        </p14:section>
        <p14:section name="Profiles" id="{5C2A1652-1D3F-3243-95AA-23604274A6A6}">
          <p14:sldIdLst>
            <p14:sldId id="277"/>
          </p14:sldIdLst>
        </p14:section>
        <p14:section name="Paragraphs" id="{2A208867-6F2F-9148-A521-6ED2A240614B}">
          <p14:sldIdLst>
            <p14:sldId id="274"/>
            <p14:sldId id="278"/>
            <p14:sldId id="280"/>
            <p14:sldId id="281"/>
            <p14:sldId id="282"/>
            <p14:sldId id="279"/>
            <p14:sldId id="257"/>
          </p14:sldIdLst>
        </p14:section>
        <p14:section name="Elements" id="{B830EDE7-F94A-4341-84EA-6D47C542624A}">
          <p14:sldIdLst>
            <p14:sldId id="262"/>
          </p14:sldIdLst>
        </p14:section>
        <p14:section name="Section DIviders" id="{C7184648-B525-0442-86C7-9230AF359768}">
          <p14:sldIdLst/>
        </p14:section>
        <p14:section name="Thank you" id="{B1D68499-5AF1-0E40-BBC4-B2F3DBAF904D}">
          <p14:sldIdLst>
            <p14:sldId id="26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3"/>
    <p:restoredTop sz="94648"/>
  </p:normalViewPr>
  <p:slideViewPr>
    <p:cSldViewPr snapToGrid="0">
      <p:cViewPr varScale="1">
        <p:scale>
          <a:sx n="107" d="100"/>
          <a:sy n="107" d="100"/>
        </p:scale>
        <p:origin x="632" y="168"/>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E63852-8972-426B-8A80-8A164060A8F0}" type="doc">
      <dgm:prSet loTypeId="urn:microsoft.com/office/officeart/2005/8/layout/matrix1" loCatId="matrix" qsTypeId="urn:microsoft.com/office/officeart/2005/8/quickstyle/3d6" qsCatId="3D" csTypeId="urn:microsoft.com/office/officeart/2005/8/colors/accent1_2" csCatId="accent1" phldr="1"/>
      <dgm:spPr/>
      <dgm:t>
        <a:bodyPr/>
        <a:lstStyle/>
        <a:p>
          <a:endParaRPr lang="en-US"/>
        </a:p>
      </dgm:t>
    </dgm:pt>
    <dgm:pt modelId="{3611B9AE-BE36-4C51-9C52-7BB47B78994A}">
      <dgm:prSet phldrT="[Text]"/>
      <dgm:spPr>
        <a:solidFill>
          <a:schemeClr val="accent1">
            <a:lumMod val="75000"/>
          </a:schemeClr>
        </a:solidFill>
      </dgm:spPr>
      <dgm:t>
        <a:bodyPr/>
        <a:lstStyle/>
        <a:p>
          <a:r>
            <a:rPr lang="en-US" dirty="0">
              <a:solidFill>
                <a:schemeClr val="bg1"/>
              </a:solidFill>
              <a:latin typeface="Arial Black" panose="020B0A04020102020204" pitchFamily="34" charset="0"/>
            </a:rPr>
            <a:t>IFMIS</a:t>
          </a:r>
        </a:p>
      </dgm:t>
    </dgm:pt>
    <dgm:pt modelId="{75727CC4-FE54-4754-B211-9B5C4D78D78F}" type="parTrans" cxnId="{F4DBF8B8-41BA-48EF-9A65-872ED142B164}">
      <dgm:prSet/>
      <dgm:spPr/>
      <dgm:t>
        <a:bodyPr/>
        <a:lstStyle/>
        <a:p>
          <a:endParaRPr lang="en-US"/>
        </a:p>
      </dgm:t>
    </dgm:pt>
    <dgm:pt modelId="{F8A0DBA8-86FF-4E6E-912C-4944C6711A97}" type="sibTrans" cxnId="{F4DBF8B8-41BA-48EF-9A65-872ED142B164}">
      <dgm:prSet/>
      <dgm:spPr/>
      <dgm:t>
        <a:bodyPr/>
        <a:lstStyle/>
        <a:p>
          <a:endParaRPr lang="en-US"/>
        </a:p>
      </dgm:t>
    </dgm:pt>
    <dgm:pt modelId="{22D45B84-D146-45C3-9F77-E2C41A9162C3}">
      <dgm:prSet phldrT="[Text]"/>
      <dgm:spPr>
        <a:solidFill>
          <a:schemeClr val="accent5"/>
        </a:solidFill>
      </dgm:spPr>
      <dgm:t>
        <a:bodyPr/>
        <a:lstStyle/>
        <a:p>
          <a:r>
            <a:rPr lang="en-US" b="1" dirty="0">
              <a:solidFill>
                <a:schemeClr val="bg1"/>
              </a:solidFill>
              <a:latin typeface="Aharoni" panose="02010803020104030203" pitchFamily="2" charset="-79"/>
              <a:cs typeface="Aharoni" panose="02010803020104030203" pitchFamily="2" charset="-79"/>
            </a:rPr>
            <a:t>G2C</a:t>
          </a:r>
        </a:p>
      </dgm:t>
    </dgm:pt>
    <dgm:pt modelId="{C7C253A5-1AAD-4847-9AEF-51CF732A0E94}" type="parTrans" cxnId="{E3A4D4B3-9406-4913-A2E2-95D3D76198C2}">
      <dgm:prSet/>
      <dgm:spPr/>
      <dgm:t>
        <a:bodyPr/>
        <a:lstStyle/>
        <a:p>
          <a:endParaRPr lang="en-US"/>
        </a:p>
      </dgm:t>
    </dgm:pt>
    <dgm:pt modelId="{FF7CC5CC-9EBF-43C3-8B95-396E44BBCFA6}" type="sibTrans" cxnId="{E3A4D4B3-9406-4913-A2E2-95D3D76198C2}">
      <dgm:prSet/>
      <dgm:spPr/>
      <dgm:t>
        <a:bodyPr/>
        <a:lstStyle/>
        <a:p>
          <a:endParaRPr lang="en-US"/>
        </a:p>
      </dgm:t>
    </dgm:pt>
    <dgm:pt modelId="{2078883D-91EE-49F2-A4B6-C7C41A41E691}">
      <dgm:prSet phldrT="[Text]"/>
      <dgm:spPr>
        <a:solidFill>
          <a:schemeClr val="accent6"/>
        </a:solidFill>
      </dgm:spPr>
      <dgm:t>
        <a:bodyPr/>
        <a:lstStyle/>
        <a:p>
          <a:r>
            <a:rPr lang="en-US" dirty="0">
              <a:solidFill>
                <a:schemeClr val="bg1"/>
              </a:solidFill>
              <a:latin typeface="Aharoni" panose="02010803020104030203" pitchFamily="2" charset="-79"/>
              <a:cs typeface="Aharoni" panose="02010803020104030203" pitchFamily="2" charset="-79"/>
            </a:rPr>
            <a:t>G2E</a:t>
          </a:r>
        </a:p>
      </dgm:t>
    </dgm:pt>
    <dgm:pt modelId="{1FC2C3A6-2382-457D-AFDF-CB2E79746503}" type="parTrans" cxnId="{440551DA-9011-422B-8935-0DE626C1F8FE}">
      <dgm:prSet/>
      <dgm:spPr/>
      <dgm:t>
        <a:bodyPr/>
        <a:lstStyle/>
        <a:p>
          <a:endParaRPr lang="en-US"/>
        </a:p>
      </dgm:t>
    </dgm:pt>
    <dgm:pt modelId="{7AB33D7E-85A6-47F5-A844-97E08DFD6052}" type="sibTrans" cxnId="{440551DA-9011-422B-8935-0DE626C1F8FE}">
      <dgm:prSet/>
      <dgm:spPr/>
      <dgm:t>
        <a:bodyPr/>
        <a:lstStyle/>
        <a:p>
          <a:endParaRPr lang="en-US"/>
        </a:p>
      </dgm:t>
    </dgm:pt>
    <dgm:pt modelId="{ED568A64-9774-438A-9A15-B4ED78F13E7F}">
      <dgm:prSet phldrT="[Text]"/>
      <dgm:spPr>
        <a:solidFill>
          <a:schemeClr val="accent6">
            <a:lumMod val="75000"/>
          </a:schemeClr>
        </a:solidFill>
      </dgm:spPr>
      <dgm:t>
        <a:bodyPr/>
        <a:lstStyle/>
        <a:p>
          <a:r>
            <a:rPr lang="en-US" dirty="0">
              <a:solidFill>
                <a:schemeClr val="bg1"/>
              </a:solidFill>
              <a:latin typeface="Aharoni" panose="02010803020104030203" pitchFamily="2" charset="-79"/>
              <a:cs typeface="Aharoni" panose="02010803020104030203" pitchFamily="2" charset="-79"/>
            </a:rPr>
            <a:t>G2G</a:t>
          </a:r>
        </a:p>
      </dgm:t>
    </dgm:pt>
    <dgm:pt modelId="{95CD709C-C557-4B12-A75E-C700B6CFF979}" type="parTrans" cxnId="{645D187A-274E-40ED-A24E-84B71942F3C2}">
      <dgm:prSet/>
      <dgm:spPr/>
      <dgm:t>
        <a:bodyPr/>
        <a:lstStyle/>
        <a:p>
          <a:endParaRPr lang="en-US"/>
        </a:p>
      </dgm:t>
    </dgm:pt>
    <dgm:pt modelId="{08101C05-BF54-4CEE-ACDC-92799C4A539F}" type="sibTrans" cxnId="{645D187A-274E-40ED-A24E-84B71942F3C2}">
      <dgm:prSet/>
      <dgm:spPr/>
      <dgm:t>
        <a:bodyPr/>
        <a:lstStyle/>
        <a:p>
          <a:endParaRPr lang="en-US"/>
        </a:p>
      </dgm:t>
    </dgm:pt>
    <dgm:pt modelId="{C0927A2E-9BA1-461A-9853-0E335A447596}">
      <dgm:prSet phldrT="[Text]"/>
      <dgm:spPr>
        <a:solidFill>
          <a:srgbClr val="00B050"/>
        </a:solidFill>
      </dgm:spPr>
      <dgm:t>
        <a:bodyPr/>
        <a:lstStyle/>
        <a:p>
          <a:r>
            <a:rPr lang="en-US" dirty="0">
              <a:solidFill>
                <a:schemeClr val="bg1"/>
              </a:solidFill>
              <a:latin typeface="Aharoni" panose="02010803020104030203" pitchFamily="2" charset="-79"/>
              <a:cs typeface="Aharoni" panose="02010803020104030203" pitchFamily="2" charset="-79"/>
            </a:rPr>
            <a:t>G2B</a:t>
          </a:r>
        </a:p>
      </dgm:t>
    </dgm:pt>
    <dgm:pt modelId="{9668C566-B0A4-43E2-9381-33BDD30FF35B}" type="parTrans" cxnId="{71504AAE-00ED-4372-9749-B3AC6F42EDCD}">
      <dgm:prSet/>
      <dgm:spPr/>
      <dgm:t>
        <a:bodyPr/>
        <a:lstStyle/>
        <a:p>
          <a:endParaRPr lang="en-US"/>
        </a:p>
      </dgm:t>
    </dgm:pt>
    <dgm:pt modelId="{C1372480-198B-4FE3-BF53-EFA48BDB7159}" type="sibTrans" cxnId="{71504AAE-00ED-4372-9749-B3AC6F42EDCD}">
      <dgm:prSet/>
      <dgm:spPr/>
      <dgm:t>
        <a:bodyPr/>
        <a:lstStyle/>
        <a:p>
          <a:endParaRPr lang="en-US"/>
        </a:p>
      </dgm:t>
    </dgm:pt>
    <dgm:pt modelId="{B29E2DB9-ADFF-4BB9-B822-03FA9514CCD8}" type="pres">
      <dgm:prSet presAssocID="{56E63852-8972-426B-8A80-8A164060A8F0}" presName="diagram" presStyleCnt="0">
        <dgm:presLayoutVars>
          <dgm:chMax val="1"/>
          <dgm:dir/>
          <dgm:animLvl val="ctr"/>
          <dgm:resizeHandles val="exact"/>
        </dgm:presLayoutVars>
      </dgm:prSet>
      <dgm:spPr/>
    </dgm:pt>
    <dgm:pt modelId="{ED79A28E-3C2E-48A1-9FA9-FADCA824C9D3}" type="pres">
      <dgm:prSet presAssocID="{56E63852-8972-426B-8A80-8A164060A8F0}" presName="matrix" presStyleCnt="0"/>
      <dgm:spPr/>
    </dgm:pt>
    <dgm:pt modelId="{BDE711E3-3759-42BD-96DA-7EC826B3E379}" type="pres">
      <dgm:prSet presAssocID="{56E63852-8972-426B-8A80-8A164060A8F0}" presName="tile1" presStyleLbl="node1" presStyleIdx="0" presStyleCnt="4"/>
      <dgm:spPr/>
    </dgm:pt>
    <dgm:pt modelId="{8DD20499-E430-4D53-9D9F-DD1A29BC0D2C}" type="pres">
      <dgm:prSet presAssocID="{56E63852-8972-426B-8A80-8A164060A8F0}" presName="tile1text" presStyleLbl="node1" presStyleIdx="0" presStyleCnt="4">
        <dgm:presLayoutVars>
          <dgm:chMax val="0"/>
          <dgm:chPref val="0"/>
          <dgm:bulletEnabled val="1"/>
        </dgm:presLayoutVars>
      </dgm:prSet>
      <dgm:spPr/>
    </dgm:pt>
    <dgm:pt modelId="{D9CD119D-5EFD-41D9-92FF-18431BEEE965}" type="pres">
      <dgm:prSet presAssocID="{56E63852-8972-426B-8A80-8A164060A8F0}" presName="tile2" presStyleLbl="node1" presStyleIdx="1" presStyleCnt="4"/>
      <dgm:spPr/>
    </dgm:pt>
    <dgm:pt modelId="{75391E10-EF2E-4ACB-BC55-D8592BDC2DDB}" type="pres">
      <dgm:prSet presAssocID="{56E63852-8972-426B-8A80-8A164060A8F0}" presName="tile2text" presStyleLbl="node1" presStyleIdx="1" presStyleCnt="4">
        <dgm:presLayoutVars>
          <dgm:chMax val="0"/>
          <dgm:chPref val="0"/>
          <dgm:bulletEnabled val="1"/>
        </dgm:presLayoutVars>
      </dgm:prSet>
      <dgm:spPr/>
    </dgm:pt>
    <dgm:pt modelId="{C03D2E96-CDFA-4F32-AEBC-8D25A51A03B9}" type="pres">
      <dgm:prSet presAssocID="{56E63852-8972-426B-8A80-8A164060A8F0}" presName="tile3" presStyleLbl="node1" presStyleIdx="2" presStyleCnt="4"/>
      <dgm:spPr/>
    </dgm:pt>
    <dgm:pt modelId="{B1A32715-BC90-4DA2-B4C8-2B797FA09CAA}" type="pres">
      <dgm:prSet presAssocID="{56E63852-8972-426B-8A80-8A164060A8F0}" presName="tile3text" presStyleLbl="node1" presStyleIdx="2" presStyleCnt="4">
        <dgm:presLayoutVars>
          <dgm:chMax val="0"/>
          <dgm:chPref val="0"/>
          <dgm:bulletEnabled val="1"/>
        </dgm:presLayoutVars>
      </dgm:prSet>
      <dgm:spPr/>
    </dgm:pt>
    <dgm:pt modelId="{E09D523A-4284-4AA7-8447-63BA395D998F}" type="pres">
      <dgm:prSet presAssocID="{56E63852-8972-426B-8A80-8A164060A8F0}" presName="tile4" presStyleLbl="node1" presStyleIdx="3" presStyleCnt="4"/>
      <dgm:spPr/>
    </dgm:pt>
    <dgm:pt modelId="{CFDB69EE-AAC4-4FE8-B767-0C0AF2496E83}" type="pres">
      <dgm:prSet presAssocID="{56E63852-8972-426B-8A80-8A164060A8F0}" presName="tile4text" presStyleLbl="node1" presStyleIdx="3" presStyleCnt="4">
        <dgm:presLayoutVars>
          <dgm:chMax val="0"/>
          <dgm:chPref val="0"/>
          <dgm:bulletEnabled val="1"/>
        </dgm:presLayoutVars>
      </dgm:prSet>
      <dgm:spPr/>
    </dgm:pt>
    <dgm:pt modelId="{0F8E8D09-C6AA-4584-BA5A-A3C533D95842}" type="pres">
      <dgm:prSet presAssocID="{56E63852-8972-426B-8A80-8A164060A8F0}" presName="centerTile" presStyleLbl="fgShp" presStyleIdx="0" presStyleCnt="1">
        <dgm:presLayoutVars>
          <dgm:chMax val="0"/>
          <dgm:chPref val="0"/>
        </dgm:presLayoutVars>
      </dgm:prSet>
      <dgm:spPr/>
    </dgm:pt>
  </dgm:ptLst>
  <dgm:cxnLst>
    <dgm:cxn modelId="{DD3B750E-CEA5-4EE0-A7D5-992D96776FA3}" type="presOf" srcId="{C0927A2E-9BA1-461A-9853-0E335A447596}" destId="{E09D523A-4284-4AA7-8447-63BA395D998F}" srcOrd="0" destOrd="0" presId="urn:microsoft.com/office/officeart/2005/8/layout/matrix1"/>
    <dgm:cxn modelId="{6EA02F36-2893-4728-B1E8-61335CDAA2F6}" type="presOf" srcId="{22D45B84-D146-45C3-9F77-E2C41A9162C3}" destId="{BDE711E3-3759-42BD-96DA-7EC826B3E379}" srcOrd="0" destOrd="0" presId="urn:microsoft.com/office/officeart/2005/8/layout/matrix1"/>
    <dgm:cxn modelId="{4A96A14C-952D-4EBB-8E93-C0CB3AAAE150}" type="presOf" srcId="{3611B9AE-BE36-4C51-9C52-7BB47B78994A}" destId="{0F8E8D09-C6AA-4584-BA5A-A3C533D95842}" srcOrd="0" destOrd="0" presId="urn:microsoft.com/office/officeart/2005/8/layout/matrix1"/>
    <dgm:cxn modelId="{645D187A-274E-40ED-A24E-84B71942F3C2}" srcId="{3611B9AE-BE36-4C51-9C52-7BB47B78994A}" destId="{ED568A64-9774-438A-9A15-B4ED78F13E7F}" srcOrd="2" destOrd="0" parTransId="{95CD709C-C557-4B12-A75E-C700B6CFF979}" sibTransId="{08101C05-BF54-4CEE-ACDC-92799C4A539F}"/>
    <dgm:cxn modelId="{02A6107F-F3B7-4B4B-A449-2926C3ABB445}" type="presOf" srcId="{2078883D-91EE-49F2-A4B6-C7C41A41E691}" destId="{D9CD119D-5EFD-41D9-92FF-18431BEEE965}" srcOrd="0" destOrd="0" presId="urn:microsoft.com/office/officeart/2005/8/layout/matrix1"/>
    <dgm:cxn modelId="{71504AAE-00ED-4372-9749-B3AC6F42EDCD}" srcId="{3611B9AE-BE36-4C51-9C52-7BB47B78994A}" destId="{C0927A2E-9BA1-461A-9853-0E335A447596}" srcOrd="3" destOrd="0" parTransId="{9668C566-B0A4-43E2-9381-33BDD30FF35B}" sibTransId="{C1372480-198B-4FE3-BF53-EFA48BDB7159}"/>
    <dgm:cxn modelId="{E3A4D4B3-9406-4913-A2E2-95D3D76198C2}" srcId="{3611B9AE-BE36-4C51-9C52-7BB47B78994A}" destId="{22D45B84-D146-45C3-9F77-E2C41A9162C3}" srcOrd="0" destOrd="0" parTransId="{C7C253A5-1AAD-4847-9AEF-51CF732A0E94}" sibTransId="{FF7CC5CC-9EBF-43C3-8B95-396E44BBCFA6}"/>
    <dgm:cxn modelId="{1F3307B7-A5CB-4DCE-96DE-5928A63571C3}" type="presOf" srcId="{ED568A64-9774-438A-9A15-B4ED78F13E7F}" destId="{C03D2E96-CDFA-4F32-AEBC-8D25A51A03B9}" srcOrd="0" destOrd="0" presId="urn:microsoft.com/office/officeart/2005/8/layout/matrix1"/>
    <dgm:cxn modelId="{F4DBF8B8-41BA-48EF-9A65-872ED142B164}" srcId="{56E63852-8972-426B-8A80-8A164060A8F0}" destId="{3611B9AE-BE36-4C51-9C52-7BB47B78994A}" srcOrd="0" destOrd="0" parTransId="{75727CC4-FE54-4754-B211-9B5C4D78D78F}" sibTransId="{F8A0DBA8-86FF-4E6E-912C-4944C6711A97}"/>
    <dgm:cxn modelId="{3ACC67D4-2B30-4C3C-8445-3BA3173D3882}" type="presOf" srcId="{22D45B84-D146-45C3-9F77-E2C41A9162C3}" destId="{8DD20499-E430-4D53-9D9F-DD1A29BC0D2C}" srcOrd="1" destOrd="0" presId="urn:microsoft.com/office/officeart/2005/8/layout/matrix1"/>
    <dgm:cxn modelId="{440551DA-9011-422B-8935-0DE626C1F8FE}" srcId="{3611B9AE-BE36-4C51-9C52-7BB47B78994A}" destId="{2078883D-91EE-49F2-A4B6-C7C41A41E691}" srcOrd="1" destOrd="0" parTransId="{1FC2C3A6-2382-457D-AFDF-CB2E79746503}" sibTransId="{7AB33D7E-85A6-47F5-A844-97E08DFD6052}"/>
    <dgm:cxn modelId="{6473CDEB-85E4-46E9-81A7-CC9BEC23BC74}" type="presOf" srcId="{56E63852-8972-426B-8A80-8A164060A8F0}" destId="{B29E2DB9-ADFF-4BB9-B822-03FA9514CCD8}" srcOrd="0" destOrd="0" presId="urn:microsoft.com/office/officeart/2005/8/layout/matrix1"/>
    <dgm:cxn modelId="{957E28EF-C138-44AD-A01A-3F0DB78A0372}" type="presOf" srcId="{C0927A2E-9BA1-461A-9853-0E335A447596}" destId="{CFDB69EE-AAC4-4FE8-B767-0C0AF2496E83}" srcOrd="1" destOrd="0" presId="urn:microsoft.com/office/officeart/2005/8/layout/matrix1"/>
    <dgm:cxn modelId="{10878DF4-D088-4454-A3E5-1A98CD9EDFD2}" type="presOf" srcId="{2078883D-91EE-49F2-A4B6-C7C41A41E691}" destId="{75391E10-EF2E-4ACB-BC55-D8592BDC2DDB}" srcOrd="1" destOrd="0" presId="urn:microsoft.com/office/officeart/2005/8/layout/matrix1"/>
    <dgm:cxn modelId="{26372BF8-A8A4-47CC-8645-5AC3CFA72147}" type="presOf" srcId="{ED568A64-9774-438A-9A15-B4ED78F13E7F}" destId="{B1A32715-BC90-4DA2-B4C8-2B797FA09CAA}" srcOrd="1" destOrd="0" presId="urn:microsoft.com/office/officeart/2005/8/layout/matrix1"/>
    <dgm:cxn modelId="{53150F2E-F983-4ECB-8E3D-C3EA93050D70}" type="presParOf" srcId="{B29E2DB9-ADFF-4BB9-B822-03FA9514CCD8}" destId="{ED79A28E-3C2E-48A1-9FA9-FADCA824C9D3}" srcOrd="0" destOrd="0" presId="urn:microsoft.com/office/officeart/2005/8/layout/matrix1"/>
    <dgm:cxn modelId="{68C24D0F-E459-4DE0-AF46-89041CE361AC}" type="presParOf" srcId="{ED79A28E-3C2E-48A1-9FA9-FADCA824C9D3}" destId="{BDE711E3-3759-42BD-96DA-7EC826B3E379}" srcOrd="0" destOrd="0" presId="urn:microsoft.com/office/officeart/2005/8/layout/matrix1"/>
    <dgm:cxn modelId="{8F4F57D5-4A17-4F2B-8951-1AC19B16E2D2}" type="presParOf" srcId="{ED79A28E-3C2E-48A1-9FA9-FADCA824C9D3}" destId="{8DD20499-E430-4D53-9D9F-DD1A29BC0D2C}" srcOrd="1" destOrd="0" presId="urn:microsoft.com/office/officeart/2005/8/layout/matrix1"/>
    <dgm:cxn modelId="{C565BFED-7679-4E8C-8F4C-261FFE70C937}" type="presParOf" srcId="{ED79A28E-3C2E-48A1-9FA9-FADCA824C9D3}" destId="{D9CD119D-5EFD-41D9-92FF-18431BEEE965}" srcOrd="2" destOrd="0" presId="urn:microsoft.com/office/officeart/2005/8/layout/matrix1"/>
    <dgm:cxn modelId="{4386C785-DBB7-4E6A-BF4C-4E35B57328B6}" type="presParOf" srcId="{ED79A28E-3C2E-48A1-9FA9-FADCA824C9D3}" destId="{75391E10-EF2E-4ACB-BC55-D8592BDC2DDB}" srcOrd="3" destOrd="0" presId="urn:microsoft.com/office/officeart/2005/8/layout/matrix1"/>
    <dgm:cxn modelId="{6EA0888E-1095-41E0-AE11-25FADF766B14}" type="presParOf" srcId="{ED79A28E-3C2E-48A1-9FA9-FADCA824C9D3}" destId="{C03D2E96-CDFA-4F32-AEBC-8D25A51A03B9}" srcOrd="4" destOrd="0" presId="urn:microsoft.com/office/officeart/2005/8/layout/matrix1"/>
    <dgm:cxn modelId="{7F134661-BB14-4B56-B70C-09002CEC945B}" type="presParOf" srcId="{ED79A28E-3C2E-48A1-9FA9-FADCA824C9D3}" destId="{B1A32715-BC90-4DA2-B4C8-2B797FA09CAA}" srcOrd="5" destOrd="0" presId="urn:microsoft.com/office/officeart/2005/8/layout/matrix1"/>
    <dgm:cxn modelId="{67BF95CE-B9F7-41EE-81E3-5C90FDAAF9F6}" type="presParOf" srcId="{ED79A28E-3C2E-48A1-9FA9-FADCA824C9D3}" destId="{E09D523A-4284-4AA7-8447-63BA395D998F}" srcOrd="6" destOrd="0" presId="urn:microsoft.com/office/officeart/2005/8/layout/matrix1"/>
    <dgm:cxn modelId="{2342565D-4E3D-4603-B35D-457374301FFF}" type="presParOf" srcId="{ED79A28E-3C2E-48A1-9FA9-FADCA824C9D3}" destId="{CFDB69EE-AAC4-4FE8-B767-0C0AF2496E83}" srcOrd="7" destOrd="0" presId="urn:microsoft.com/office/officeart/2005/8/layout/matrix1"/>
    <dgm:cxn modelId="{52BC0BA3-CD72-4DA8-A939-A76F57F69264}" type="presParOf" srcId="{B29E2DB9-ADFF-4BB9-B822-03FA9514CCD8}" destId="{0F8E8D09-C6AA-4584-BA5A-A3C533D95842}" srcOrd="1" destOrd="0" presId="urn:microsoft.com/office/officeart/2005/8/layout/matrix1"/>
  </dgm:cxnLst>
  <dgm:bg>
    <a:solidFill>
      <a:schemeClr val="bg1">
        <a:lumMod val="85000"/>
      </a:schemeClr>
    </a:solidFill>
  </dgm:bg>
  <dgm:whole>
    <a:ln w="19050">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711E3-3759-42BD-96DA-7EC826B3E379}">
      <dsp:nvSpPr>
        <dsp:cNvPr id="0" name=""/>
        <dsp:cNvSpPr/>
      </dsp:nvSpPr>
      <dsp:spPr>
        <a:xfrm rot="16200000">
          <a:off x="282519" y="-282519"/>
          <a:ext cx="2071071" cy="2636109"/>
        </a:xfrm>
        <a:prstGeom prst="round1Rect">
          <a:avLst/>
        </a:prstGeom>
        <a:solidFill>
          <a:schemeClr val="accent5"/>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chemeClr val="bg1"/>
              </a:solidFill>
              <a:latin typeface="Aharoni" panose="02010803020104030203" pitchFamily="2" charset="-79"/>
              <a:cs typeface="Aharoni" panose="02010803020104030203" pitchFamily="2" charset="-79"/>
            </a:rPr>
            <a:t>G2C</a:t>
          </a:r>
        </a:p>
      </dsp:txBody>
      <dsp:txXfrm rot="5400000">
        <a:off x="-1" y="1"/>
        <a:ext cx="2636109" cy="1553303"/>
      </dsp:txXfrm>
    </dsp:sp>
    <dsp:sp modelId="{D9CD119D-5EFD-41D9-92FF-18431BEEE965}">
      <dsp:nvSpPr>
        <dsp:cNvPr id="0" name=""/>
        <dsp:cNvSpPr/>
      </dsp:nvSpPr>
      <dsp:spPr>
        <a:xfrm>
          <a:off x="2636109" y="0"/>
          <a:ext cx="2636109" cy="2071071"/>
        </a:xfrm>
        <a:prstGeom prst="round1Rect">
          <a:avLst/>
        </a:prstGeom>
        <a:solidFill>
          <a:schemeClr val="accent6"/>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en-US" sz="3100" kern="1200" dirty="0">
              <a:solidFill>
                <a:schemeClr val="bg1"/>
              </a:solidFill>
              <a:latin typeface="Aharoni" panose="02010803020104030203" pitchFamily="2" charset="-79"/>
              <a:cs typeface="Aharoni" panose="02010803020104030203" pitchFamily="2" charset="-79"/>
            </a:rPr>
            <a:t>G2E</a:t>
          </a:r>
        </a:p>
      </dsp:txBody>
      <dsp:txXfrm>
        <a:off x="2636109" y="0"/>
        <a:ext cx="2636109" cy="1553303"/>
      </dsp:txXfrm>
    </dsp:sp>
    <dsp:sp modelId="{C03D2E96-CDFA-4F32-AEBC-8D25A51A03B9}">
      <dsp:nvSpPr>
        <dsp:cNvPr id="0" name=""/>
        <dsp:cNvSpPr/>
      </dsp:nvSpPr>
      <dsp:spPr>
        <a:xfrm rot="10800000">
          <a:off x="0" y="2071071"/>
          <a:ext cx="2636109" cy="2071071"/>
        </a:xfrm>
        <a:prstGeom prst="round1Rect">
          <a:avLst/>
        </a:prstGeom>
        <a:solidFill>
          <a:schemeClr val="accent6">
            <a:lumMod val="7500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en-US" sz="3100" kern="1200" dirty="0">
              <a:solidFill>
                <a:schemeClr val="bg1"/>
              </a:solidFill>
              <a:latin typeface="Aharoni" panose="02010803020104030203" pitchFamily="2" charset="-79"/>
              <a:cs typeface="Aharoni" panose="02010803020104030203" pitchFamily="2" charset="-79"/>
            </a:rPr>
            <a:t>G2G</a:t>
          </a:r>
        </a:p>
      </dsp:txBody>
      <dsp:txXfrm rot="10800000">
        <a:off x="0" y="2588838"/>
        <a:ext cx="2636109" cy="1553303"/>
      </dsp:txXfrm>
    </dsp:sp>
    <dsp:sp modelId="{E09D523A-4284-4AA7-8447-63BA395D998F}">
      <dsp:nvSpPr>
        <dsp:cNvPr id="0" name=""/>
        <dsp:cNvSpPr/>
      </dsp:nvSpPr>
      <dsp:spPr>
        <a:xfrm rot="5400000">
          <a:off x="2918628" y="1788552"/>
          <a:ext cx="2071071" cy="2636109"/>
        </a:xfrm>
        <a:prstGeom prst="round1Rect">
          <a:avLst/>
        </a:prstGeom>
        <a:solidFill>
          <a:srgbClr val="00B050"/>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20472" tIns="220472" rIns="220472" bIns="220472" numCol="1" spcCol="1270" anchor="ctr" anchorCtr="0">
          <a:noAutofit/>
        </a:bodyPr>
        <a:lstStyle/>
        <a:p>
          <a:pPr marL="0" lvl="0" indent="0" algn="ctr" defTabSz="1377950">
            <a:lnSpc>
              <a:spcPct val="90000"/>
            </a:lnSpc>
            <a:spcBef>
              <a:spcPct val="0"/>
            </a:spcBef>
            <a:spcAft>
              <a:spcPct val="35000"/>
            </a:spcAft>
            <a:buNone/>
          </a:pPr>
          <a:r>
            <a:rPr lang="en-US" sz="3100" kern="1200" dirty="0">
              <a:solidFill>
                <a:schemeClr val="bg1"/>
              </a:solidFill>
              <a:latin typeface="Aharoni" panose="02010803020104030203" pitchFamily="2" charset="-79"/>
              <a:cs typeface="Aharoni" panose="02010803020104030203" pitchFamily="2" charset="-79"/>
            </a:rPr>
            <a:t>G2B</a:t>
          </a:r>
        </a:p>
      </dsp:txBody>
      <dsp:txXfrm rot="-5400000">
        <a:off x="2636108" y="2588838"/>
        <a:ext cx="2636109" cy="1553303"/>
      </dsp:txXfrm>
    </dsp:sp>
    <dsp:sp modelId="{0F8E8D09-C6AA-4584-BA5A-A3C533D95842}">
      <dsp:nvSpPr>
        <dsp:cNvPr id="0" name=""/>
        <dsp:cNvSpPr/>
      </dsp:nvSpPr>
      <dsp:spPr>
        <a:xfrm>
          <a:off x="1845276" y="1553303"/>
          <a:ext cx="1581665" cy="1035535"/>
        </a:xfrm>
        <a:prstGeom prst="roundRect">
          <a:avLst/>
        </a:prstGeom>
        <a:solidFill>
          <a:schemeClr val="accent1">
            <a:lumMod val="75000"/>
          </a:schemeClr>
        </a:solid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solidFill>
                <a:schemeClr val="bg1"/>
              </a:solidFill>
              <a:latin typeface="Arial Black" panose="020B0A04020102020204" pitchFamily="34" charset="0"/>
            </a:rPr>
            <a:t>IFMIS</a:t>
          </a:r>
        </a:p>
      </dsp:txBody>
      <dsp:txXfrm>
        <a:off x="1895827" y="1603854"/>
        <a:ext cx="1480563" cy="934433"/>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57153C-2423-DE48-8B4E-AD83292E4208}" type="datetimeFigureOut">
              <a:rPr lang="en-US" smtClean="0"/>
              <a:t>3/7/25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BB94A-0ABB-3C4D-9BBA-9E30E1837BDA}" type="slidenum">
              <a:rPr lang="en-US" smtClean="0"/>
              <a:t>‹#›</a:t>
            </a:fld>
            <a:endParaRPr lang="en-US"/>
          </a:p>
        </p:txBody>
      </p:sp>
    </p:spTree>
    <p:extLst>
      <p:ext uri="{BB962C8B-B14F-4D97-AF65-F5344CB8AC3E}">
        <p14:creationId xmlns:p14="http://schemas.microsoft.com/office/powerpoint/2010/main" val="2083508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M" dirty="0"/>
          </a:p>
        </p:txBody>
      </p:sp>
      <p:sp>
        <p:nvSpPr>
          <p:cNvPr id="4" name="Slide Number Placeholder 3"/>
          <p:cNvSpPr>
            <a:spLocks noGrp="1"/>
          </p:cNvSpPr>
          <p:nvPr>
            <p:ph type="sldNum" sz="quarter" idx="5"/>
          </p:nvPr>
        </p:nvSpPr>
        <p:spPr/>
        <p:txBody>
          <a:bodyPr/>
          <a:lstStyle/>
          <a:p>
            <a:fld id="{894BB94A-0ABB-3C4D-9BBA-9E30E1837BDA}" type="slidenum">
              <a:rPr lang="en-US" smtClean="0"/>
              <a:t>1</a:t>
            </a:fld>
            <a:endParaRPr lang="en-US"/>
          </a:p>
        </p:txBody>
      </p:sp>
    </p:spTree>
    <p:extLst>
      <p:ext uri="{BB962C8B-B14F-4D97-AF65-F5344CB8AC3E}">
        <p14:creationId xmlns:p14="http://schemas.microsoft.com/office/powerpoint/2010/main" val="4217478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RW" dirty="0"/>
          </a:p>
        </p:txBody>
      </p:sp>
      <p:sp>
        <p:nvSpPr>
          <p:cNvPr id="4" name="Slide Number Placeholder 3"/>
          <p:cNvSpPr>
            <a:spLocks noGrp="1"/>
          </p:cNvSpPr>
          <p:nvPr>
            <p:ph type="sldNum" sz="quarter" idx="5"/>
          </p:nvPr>
        </p:nvSpPr>
        <p:spPr/>
        <p:txBody>
          <a:bodyPr/>
          <a:lstStyle/>
          <a:p>
            <a:fld id="{894BB94A-0ABB-3C4D-9BBA-9E30E1837BDA}" type="slidenum">
              <a:rPr lang="en-US" smtClean="0"/>
              <a:t>9</a:t>
            </a:fld>
            <a:endParaRPr lang="en-US"/>
          </a:p>
        </p:txBody>
      </p:sp>
    </p:spTree>
    <p:extLst>
      <p:ext uri="{BB962C8B-B14F-4D97-AF65-F5344CB8AC3E}">
        <p14:creationId xmlns:p14="http://schemas.microsoft.com/office/powerpoint/2010/main" val="5121383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age">
    <p:spTree>
      <p:nvGrpSpPr>
        <p:cNvPr id="1" name=""/>
        <p:cNvGrpSpPr/>
        <p:nvPr/>
      </p:nvGrpSpPr>
      <p:grpSpPr>
        <a:xfrm>
          <a:off x="0" y="0"/>
          <a:ext cx="0" cy="0"/>
          <a:chOff x="0" y="0"/>
          <a:chExt cx="0" cy="0"/>
        </a:xfrm>
      </p:grpSpPr>
      <p:pic>
        <p:nvPicPr>
          <p:cNvPr id="10" name="Picture 9" descr="A map of the continent&#10;&#10;Description automatically generated">
            <a:extLst>
              <a:ext uri="{FF2B5EF4-FFF2-40B4-BE49-F238E27FC236}">
                <a16:creationId xmlns:a16="http://schemas.microsoft.com/office/drawing/2014/main" id="{763997C7-F036-012D-4EDB-2984F2B5B8FF}"/>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5293895" y="323062"/>
            <a:ext cx="6453450" cy="6211876"/>
          </a:xfrm>
          <a:prstGeom prst="rect">
            <a:avLst/>
          </a:prstGeom>
        </p:spPr>
      </p:pic>
      <p:sp>
        <p:nvSpPr>
          <p:cNvPr id="9" name="Rectangle 8">
            <a:extLst>
              <a:ext uri="{FF2B5EF4-FFF2-40B4-BE49-F238E27FC236}">
                <a16:creationId xmlns:a16="http://schemas.microsoft.com/office/drawing/2014/main" id="{1AFD4C2E-2398-081E-7E2A-0B942A48BD5B}"/>
              </a:ext>
            </a:extLst>
          </p:cNvPr>
          <p:cNvSpPr/>
          <p:nvPr userDrawn="1"/>
        </p:nvSpPr>
        <p:spPr>
          <a:xfrm>
            <a:off x="0" y="6756316"/>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A10727A-8028-D0B4-765F-B5AF5BCA475A}"/>
              </a:ext>
            </a:extLst>
          </p:cNvPr>
          <p:cNvSpPr/>
          <p:nvPr userDrawn="1"/>
        </p:nvSpPr>
        <p:spPr>
          <a:xfrm>
            <a:off x="0" y="2589"/>
            <a:ext cx="12192000" cy="100483"/>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377C71CA-BC23-4478-7A08-202367FF851A}"/>
              </a:ext>
            </a:extLst>
          </p:cNvPr>
          <p:cNvSpPr>
            <a:spLocks noGrp="1"/>
          </p:cNvSpPr>
          <p:nvPr>
            <p:ph type="pic" sz="quarter" idx="10" hasCustomPrompt="1"/>
          </p:nvPr>
        </p:nvSpPr>
        <p:spPr>
          <a:xfrm>
            <a:off x="6171771" y="1121079"/>
            <a:ext cx="5137998" cy="5137998"/>
          </a:xfrm>
          <a:prstGeom prst="ellipse">
            <a:avLst/>
          </a:prstGeom>
          <a:ln w="12700">
            <a:solidFill>
              <a:schemeClr val="tx1"/>
            </a:solidFill>
            <a:extLst>
              <a:ext uri="{C807C97D-BFC1-408E-A445-0C87EB9F89A2}">
                <ask:lineSketchStyleProps xmlns:ask="http://schemas.microsoft.com/office/drawing/2018/sketchyshapes" sd="1219033472">
                  <a:custGeom>
                    <a:avLst/>
                    <a:gdLst>
                      <a:gd name="connsiteX0" fmla="*/ 0 w 5137998"/>
                      <a:gd name="connsiteY0" fmla="*/ 2568999 h 5137998"/>
                      <a:gd name="connsiteX1" fmla="*/ 2568999 w 5137998"/>
                      <a:gd name="connsiteY1" fmla="*/ 0 h 5137998"/>
                      <a:gd name="connsiteX2" fmla="*/ 5137998 w 5137998"/>
                      <a:gd name="connsiteY2" fmla="*/ 2568999 h 5137998"/>
                      <a:gd name="connsiteX3" fmla="*/ 2568999 w 5137998"/>
                      <a:gd name="connsiteY3" fmla="*/ 5137998 h 5137998"/>
                      <a:gd name="connsiteX4" fmla="*/ 0 w 5137998"/>
                      <a:gd name="connsiteY4" fmla="*/ 2568999 h 513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7998" h="5137998" fill="none" extrusionOk="0">
                        <a:moveTo>
                          <a:pt x="0" y="2568999"/>
                        </a:moveTo>
                        <a:cubicBezTo>
                          <a:pt x="205348" y="1174540"/>
                          <a:pt x="1191548" y="-85134"/>
                          <a:pt x="2568999" y="0"/>
                        </a:cubicBezTo>
                        <a:cubicBezTo>
                          <a:pt x="3679802" y="-47168"/>
                          <a:pt x="5063570" y="1220253"/>
                          <a:pt x="5137998" y="2568999"/>
                        </a:cubicBezTo>
                        <a:cubicBezTo>
                          <a:pt x="5132084" y="3931418"/>
                          <a:pt x="3878780" y="5289529"/>
                          <a:pt x="2568999" y="5137998"/>
                        </a:cubicBezTo>
                        <a:cubicBezTo>
                          <a:pt x="1373071" y="5262782"/>
                          <a:pt x="287981" y="4057059"/>
                          <a:pt x="0" y="2568999"/>
                        </a:cubicBezTo>
                        <a:close/>
                      </a:path>
                      <a:path w="5137998" h="5137998" stroke="0" extrusionOk="0">
                        <a:moveTo>
                          <a:pt x="0" y="2568999"/>
                        </a:moveTo>
                        <a:cubicBezTo>
                          <a:pt x="-216325" y="1016746"/>
                          <a:pt x="929507" y="82822"/>
                          <a:pt x="2568999" y="0"/>
                        </a:cubicBezTo>
                        <a:cubicBezTo>
                          <a:pt x="4064757" y="16198"/>
                          <a:pt x="4951243" y="1156118"/>
                          <a:pt x="5137998" y="2568999"/>
                        </a:cubicBezTo>
                        <a:cubicBezTo>
                          <a:pt x="5008092" y="4114678"/>
                          <a:pt x="3935904" y="5424945"/>
                          <a:pt x="2568999" y="5137998"/>
                        </a:cubicBezTo>
                        <a:cubicBezTo>
                          <a:pt x="884946" y="4992883"/>
                          <a:pt x="145464" y="4057322"/>
                          <a:pt x="0" y="2568999"/>
                        </a:cubicBezTo>
                        <a:close/>
                      </a:path>
                    </a:pathLst>
                  </a:custGeom>
                  <ask:type>
                    <ask:lineSketchNone/>
                  </ask:type>
                </ask:lineSketchStyleProps>
              </a:ext>
            </a:extLst>
          </a:ln>
        </p:spPr>
        <p:txBody>
          <a:bodyPr/>
          <a:lstStyle/>
          <a:p>
            <a:r>
              <a:rPr lang="en-US" dirty="0"/>
              <a:t>Insert Photo here</a:t>
            </a:r>
          </a:p>
        </p:txBody>
      </p:sp>
      <p:sp>
        <p:nvSpPr>
          <p:cNvPr id="5" name="Title 1">
            <a:extLst>
              <a:ext uri="{FF2B5EF4-FFF2-40B4-BE49-F238E27FC236}">
                <a16:creationId xmlns:a16="http://schemas.microsoft.com/office/drawing/2014/main" id="{0BD19651-5C12-B1C8-B471-330B3F9D6113}"/>
              </a:ext>
            </a:extLst>
          </p:cNvPr>
          <p:cNvSpPr>
            <a:spLocks noGrp="1"/>
          </p:cNvSpPr>
          <p:nvPr>
            <p:ph type="title" hasCustomPrompt="1"/>
          </p:nvPr>
        </p:nvSpPr>
        <p:spPr>
          <a:xfrm>
            <a:off x="435310" y="2630740"/>
            <a:ext cx="4712368" cy="731520"/>
          </a:xfrm>
        </p:spPr>
        <p:txBody>
          <a:bodyPr>
            <a:normAutofit/>
          </a:bodyPr>
          <a:lstStyle>
            <a:lvl1pPr algn="ctr">
              <a:defRPr sz="3200" b="1">
                <a:solidFill>
                  <a:schemeClr val="accent6"/>
                </a:solidFill>
                <a:latin typeface="Tahoma" panose="020B0604030504040204" pitchFamily="34" charset="0"/>
                <a:ea typeface="Tahoma" panose="020B0604030504040204" pitchFamily="34" charset="0"/>
                <a:cs typeface="Tahoma" panose="020B0604030504040204" pitchFamily="34" charset="0"/>
              </a:defRPr>
            </a:lvl1pPr>
          </a:lstStyle>
          <a:p>
            <a:r>
              <a:rPr lang="en-US" dirty="0"/>
              <a:t>Insert Title Here</a:t>
            </a:r>
          </a:p>
        </p:txBody>
      </p:sp>
      <p:pic>
        <p:nvPicPr>
          <p:cNvPr id="8" name="Picture 7" descr="A black background with a black and white logo&#10;&#10;Description automatically generated with medium confidence">
            <a:extLst>
              <a:ext uri="{FF2B5EF4-FFF2-40B4-BE49-F238E27FC236}">
                <a16:creationId xmlns:a16="http://schemas.microsoft.com/office/drawing/2014/main" id="{96FA2D0A-695C-8AC8-6DAD-C286EAB62639}"/>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1349304" y="405528"/>
            <a:ext cx="2698588" cy="2128463"/>
          </a:xfrm>
          <a:prstGeom prst="rect">
            <a:avLst/>
          </a:prstGeom>
        </p:spPr>
      </p:pic>
      <p:sp>
        <p:nvSpPr>
          <p:cNvPr id="11" name="Text Placeholder 17">
            <a:extLst>
              <a:ext uri="{FF2B5EF4-FFF2-40B4-BE49-F238E27FC236}">
                <a16:creationId xmlns:a16="http://schemas.microsoft.com/office/drawing/2014/main" id="{958630CA-02BE-5EDB-10F5-CC6A63720BB0}"/>
              </a:ext>
            </a:extLst>
          </p:cNvPr>
          <p:cNvSpPr>
            <a:spLocks noGrp="1"/>
          </p:cNvSpPr>
          <p:nvPr>
            <p:ph type="body" sz="quarter" idx="12" hasCustomPrompt="1"/>
          </p:nvPr>
        </p:nvSpPr>
        <p:spPr>
          <a:xfrm>
            <a:off x="727457" y="5066458"/>
            <a:ext cx="4127500" cy="634112"/>
          </a:xfrm>
        </p:spPr>
        <p:txBody>
          <a:bodyPr>
            <a:normAutofit/>
          </a:bodyPr>
          <a:lstStyle>
            <a:lvl1pPr marL="0" indent="0" algn="ctr">
              <a:buNone/>
              <a:defRPr sz="2000">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Date</a:t>
            </a:r>
          </a:p>
        </p:txBody>
      </p:sp>
      <p:sp>
        <p:nvSpPr>
          <p:cNvPr id="12" name="Text Placeholder 17">
            <a:extLst>
              <a:ext uri="{FF2B5EF4-FFF2-40B4-BE49-F238E27FC236}">
                <a16:creationId xmlns:a16="http://schemas.microsoft.com/office/drawing/2014/main" id="{235A4AA8-DBFD-1873-A931-BBB9E1D1DF57}"/>
              </a:ext>
            </a:extLst>
          </p:cNvPr>
          <p:cNvSpPr>
            <a:spLocks noGrp="1"/>
          </p:cNvSpPr>
          <p:nvPr>
            <p:ph type="body" sz="quarter" idx="13" hasCustomPrompt="1"/>
          </p:nvPr>
        </p:nvSpPr>
        <p:spPr>
          <a:xfrm>
            <a:off x="727457" y="4010712"/>
            <a:ext cx="4127500" cy="634112"/>
          </a:xfrm>
        </p:spPr>
        <p:txBody>
          <a:bodyPr>
            <a:normAutofit/>
          </a:bodyPr>
          <a:lstStyle>
            <a:lvl1pPr marL="0" indent="0" algn="ctr">
              <a:buNone/>
              <a:defRPr sz="2000">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Name of Presenter</a:t>
            </a:r>
          </a:p>
        </p:txBody>
      </p:sp>
    </p:spTree>
    <p:extLst>
      <p:ext uri="{BB962C8B-B14F-4D97-AF65-F5344CB8AC3E}">
        <p14:creationId xmlns:p14="http://schemas.microsoft.com/office/powerpoint/2010/main" val="1526853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ront Page 2">
    <p:spTree>
      <p:nvGrpSpPr>
        <p:cNvPr id="1" name=""/>
        <p:cNvGrpSpPr/>
        <p:nvPr/>
      </p:nvGrpSpPr>
      <p:grpSpPr>
        <a:xfrm>
          <a:off x="0" y="0"/>
          <a:ext cx="0" cy="0"/>
          <a:chOff x="0" y="0"/>
          <a:chExt cx="0" cy="0"/>
        </a:xfrm>
      </p:grpSpPr>
      <p:pic>
        <p:nvPicPr>
          <p:cNvPr id="10" name="Picture 9" descr="A map of the continent&#10;&#10;Description automatically generated">
            <a:extLst>
              <a:ext uri="{FF2B5EF4-FFF2-40B4-BE49-F238E27FC236}">
                <a16:creationId xmlns:a16="http://schemas.microsoft.com/office/drawing/2014/main" id="{763997C7-F036-012D-4EDB-2984F2B5B8FF}"/>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5293895" y="323062"/>
            <a:ext cx="6453450" cy="6211876"/>
          </a:xfrm>
          <a:prstGeom prst="rect">
            <a:avLst/>
          </a:prstGeom>
        </p:spPr>
      </p:pic>
      <p:sp>
        <p:nvSpPr>
          <p:cNvPr id="9" name="Rectangle 8">
            <a:extLst>
              <a:ext uri="{FF2B5EF4-FFF2-40B4-BE49-F238E27FC236}">
                <a16:creationId xmlns:a16="http://schemas.microsoft.com/office/drawing/2014/main" id="{1AFD4C2E-2398-081E-7E2A-0B942A48BD5B}"/>
              </a:ext>
            </a:extLst>
          </p:cNvPr>
          <p:cNvSpPr/>
          <p:nvPr userDrawn="1"/>
        </p:nvSpPr>
        <p:spPr>
          <a:xfrm>
            <a:off x="0" y="0"/>
            <a:ext cx="12192000" cy="6858000"/>
          </a:xfrm>
          <a:prstGeom prst="rect">
            <a:avLst/>
          </a:prstGeom>
          <a:noFill/>
          <a:ln w="920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377C71CA-BC23-4478-7A08-202367FF851A}"/>
              </a:ext>
            </a:extLst>
          </p:cNvPr>
          <p:cNvSpPr>
            <a:spLocks noGrp="1"/>
          </p:cNvSpPr>
          <p:nvPr>
            <p:ph type="pic" sz="quarter" idx="10" hasCustomPrompt="1"/>
          </p:nvPr>
        </p:nvSpPr>
        <p:spPr>
          <a:xfrm>
            <a:off x="6171771" y="1121079"/>
            <a:ext cx="5137998" cy="5137998"/>
          </a:xfrm>
          <a:prstGeom prst="ellipse">
            <a:avLst/>
          </a:prstGeom>
          <a:ln w="12700">
            <a:solidFill>
              <a:schemeClr val="tx1"/>
            </a:solidFill>
            <a:extLst>
              <a:ext uri="{C807C97D-BFC1-408E-A445-0C87EB9F89A2}">
                <ask:lineSketchStyleProps xmlns:ask="http://schemas.microsoft.com/office/drawing/2018/sketchyshapes" sd="1219033472">
                  <a:custGeom>
                    <a:avLst/>
                    <a:gdLst>
                      <a:gd name="connsiteX0" fmla="*/ 0 w 5137998"/>
                      <a:gd name="connsiteY0" fmla="*/ 2568999 h 5137998"/>
                      <a:gd name="connsiteX1" fmla="*/ 2568999 w 5137998"/>
                      <a:gd name="connsiteY1" fmla="*/ 0 h 5137998"/>
                      <a:gd name="connsiteX2" fmla="*/ 5137998 w 5137998"/>
                      <a:gd name="connsiteY2" fmla="*/ 2568999 h 5137998"/>
                      <a:gd name="connsiteX3" fmla="*/ 2568999 w 5137998"/>
                      <a:gd name="connsiteY3" fmla="*/ 5137998 h 5137998"/>
                      <a:gd name="connsiteX4" fmla="*/ 0 w 5137998"/>
                      <a:gd name="connsiteY4" fmla="*/ 2568999 h 513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7998" h="5137998" fill="none" extrusionOk="0">
                        <a:moveTo>
                          <a:pt x="0" y="2568999"/>
                        </a:moveTo>
                        <a:cubicBezTo>
                          <a:pt x="205348" y="1174540"/>
                          <a:pt x="1191548" y="-85134"/>
                          <a:pt x="2568999" y="0"/>
                        </a:cubicBezTo>
                        <a:cubicBezTo>
                          <a:pt x="3679802" y="-47168"/>
                          <a:pt x="5063570" y="1220253"/>
                          <a:pt x="5137998" y="2568999"/>
                        </a:cubicBezTo>
                        <a:cubicBezTo>
                          <a:pt x="5132084" y="3931418"/>
                          <a:pt x="3878780" y="5289529"/>
                          <a:pt x="2568999" y="5137998"/>
                        </a:cubicBezTo>
                        <a:cubicBezTo>
                          <a:pt x="1373071" y="5262782"/>
                          <a:pt x="287981" y="4057059"/>
                          <a:pt x="0" y="2568999"/>
                        </a:cubicBezTo>
                        <a:close/>
                      </a:path>
                      <a:path w="5137998" h="5137998" stroke="0" extrusionOk="0">
                        <a:moveTo>
                          <a:pt x="0" y="2568999"/>
                        </a:moveTo>
                        <a:cubicBezTo>
                          <a:pt x="-216325" y="1016746"/>
                          <a:pt x="929507" y="82822"/>
                          <a:pt x="2568999" y="0"/>
                        </a:cubicBezTo>
                        <a:cubicBezTo>
                          <a:pt x="4064757" y="16198"/>
                          <a:pt x="4951243" y="1156118"/>
                          <a:pt x="5137998" y="2568999"/>
                        </a:cubicBezTo>
                        <a:cubicBezTo>
                          <a:pt x="5008092" y="4114678"/>
                          <a:pt x="3935904" y="5424945"/>
                          <a:pt x="2568999" y="5137998"/>
                        </a:cubicBezTo>
                        <a:cubicBezTo>
                          <a:pt x="884946" y="4992883"/>
                          <a:pt x="145464" y="4057322"/>
                          <a:pt x="0" y="2568999"/>
                        </a:cubicBezTo>
                        <a:close/>
                      </a:path>
                    </a:pathLst>
                  </a:custGeom>
                  <ask:type>
                    <ask:lineSketchNone/>
                  </ask:type>
                </ask:lineSketchStyleProps>
              </a:ext>
            </a:extLst>
          </a:ln>
        </p:spPr>
        <p:txBody>
          <a:bodyPr/>
          <a:lstStyle/>
          <a:p>
            <a:r>
              <a:rPr lang="en-US" dirty="0"/>
              <a:t>Insert Photo here</a:t>
            </a:r>
          </a:p>
        </p:txBody>
      </p:sp>
      <p:sp>
        <p:nvSpPr>
          <p:cNvPr id="3" name="Title 1">
            <a:extLst>
              <a:ext uri="{FF2B5EF4-FFF2-40B4-BE49-F238E27FC236}">
                <a16:creationId xmlns:a16="http://schemas.microsoft.com/office/drawing/2014/main" id="{DEB1921D-88C6-FF44-27BA-FA3B314C64D7}"/>
              </a:ext>
            </a:extLst>
          </p:cNvPr>
          <p:cNvSpPr>
            <a:spLocks noGrp="1"/>
          </p:cNvSpPr>
          <p:nvPr>
            <p:ph type="title" hasCustomPrompt="1"/>
          </p:nvPr>
        </p:nvSpPr>
        <p:spPr>
          <a:xfrm>
            <a:off x="435310" y="2630740"/>
            <a:ext cx="4712368" cy="731520"/>
          </a:xfrm>
        </p:spPr>
        <p:txBody>
          <a:bodyPr>
            <a:normAutofit/>
          </a:bodyPr>
          <a:lstStyle>
            <a:lvl1pPr algn="ctr">
              <a:defRPr sz="3200" b="1">
                <a:solidFill>
                  <a:schemeClr val="accent6"/>
                </a:solidFill>
                <a:latin typeface="Tahoma" panose="020B0604030504040204" pitchFamily="34" charset="0"/>
                <a:ea typeface="Tahoma" panose="020B0604030504040204" pitchFamily="34" charset="0"/>
                <a:cs typeface="Tahoma" panose="020B0604030504040204" pitchFamily="34" charset="0"/>
              </a:defRPr>
            </a:lvl1pPr>
          </a:lstStyle>
          <a:p>
            <a:r>
              <a:rPr lang="en-US" dirty="0"/>
              <a:t>Insert Title Here</a:t>
            </a:r>
          </a:p>
        </p:txBody>
      </p:sp>
      <p:pic>
        <p:nvPicPr>
          <p:cNvPr id="4" name="Picture 3" descr="A black background with a black and white logo&#10;&#10;Description automatically generated with medium confidence">
            <a:extLst>
              <a:ext uri="{FF2B5EF4-FFF2-40B4-BE49-F238E27FC236}">
                <a16:creationId xmlns:a16="http://schemas.microsoft.com/office/drawing/2014/main" id="{5BD79CC9-37B8-8CD3-17B8-0C4525034CB1}"/>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1373493" y="405528"/>
            <a:ext cx="2698588" cy="2128463"/>
          </a:xfrm>
          <a:prstGeom prst="rect">
            <a:avLst/>
          </a:prstGeom>
        </p:spPr>
      </p:pic>
      <p:sp>
        <p:nvSpPr>
          <p:cNvPr id="11" name="Text Placeholder 17">
            <a:extLst>
              <a:ext uri="{FF2B5EF4-FFF2-40B4-BE49-F238E27FC236}">
                <a16:creationId xmlns:a16="http://schemas.microsoft.com/office/drawing/2014/main" id="{754CD34E-EC99-8C29-0F4B-6C8794E19D2D}"/>
              </a:ext>
            </a:extLst>
          </p:cNvPr>
          <p:cNvSpPr>
            <a:spLocks noGrp="1"/>
          </p:cNvSpPr>
          <p:nvPr>
            <p:ph type="body" sz="quarter" idx="12" hasCustomPrompt="1"/>
          </p:nvPr>
        </p:nvSpPr>
        <p:spPr>
          <a:xfrm>
            <a:off x="727457" y="5066458"/>
            <a:ext cx="4127500" cy="634112"/>
          </a:xfrm>
        </p:spPr>
        <p:txBody>
          <a:bodyPr>
            <a:normAutofit/>
          </a:bodyPr>
          <a:lstStyle>
            <a:lvl1pPr marL="0" indent="0" algn="ctr">
              <a:buNone/>
              <a:defRPr sz="2000">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Date</a:t>
            </a:r>
          </a:p>
        </p:txBody>
      </p:sp>
      <p:sp>
        <p:nvSpPr>
          <p:cNvPr id="12" name="Text Placeholder 17">
            <a:extLst>
              <a:ext uri="{FF2B5EF4-FFF2-40B4-BE49-F238E27FC236}">
                <a16:creationId xmlns:a16="http://schemas.microsoft.com/office/drawing/2014/main" id="{804FE655-3C70-406C-EE9F-56CC778694AA}"/>
              </a:ext>
            </a:extLst>
          </p:cNvPr>
          <p:cNvSpPr>
            <a:spLocks noGrp="1"/>
          </p:cNvSpPr>
          <p:nvPr>
            <p:ph type="body" sz="quarter" idx="13" hasCustomPrompt="1"/>
          </p:nvPr>
        </p:nvSpPr>
        <p:spPr>
          <a:xfrm>
            <a:off x="727457" y="4010712"/>
            <a:ext cx="4127500" cy="634112"/>
          </a:xfrm>
        </p:spPr>
        <p:txBody>
          <a:bodyPr>
            <a:normAutofit/>
          </a:bodyPr>
          <a:lstStyle>
            <a:lvl1pPr marL="0" indent="0" algn="ctr">
              <a:buNone/>
              <a:defRPr sz="2000">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Name of Presenter</a:t>
            </a:r>
          </a:p>
        </p:txBody>
      </p:sp>
    </p:spTree>
    <p:extLst>
      <p:ext uri="{BB962C8B-B14F-4D97-AF65-F5344CB8AC3E}">
        <p14:creationId xmlns:p14="http://schemas.microsoft.com/office/powerpoint/2010/main" val="3669204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1 Column">
    <p:spTree>
      <p:nvGrpSpPr>
        <p:cNvPr id="1" name=""/>
        <p:cNvGrpSpPr/>
        <p:nvPr/>
      </p:nvGrpSpPr>
      <p:grpSpPr>
        <a:xfrm>
          <a:off x="0" y="0"/>
          <a:ext cx="0" cy="0"/>
          <a:chOff x="0" y="0"/>
          <a:chExt cx="0" cy="0"/>
        </a:xfrm>
      </p:grpSpPr>
      <p:pic>
        <p:nvPicPr>
          <p:cNvPr id="10" name="Picture 9" descr="A map of the continent&#10;&#10;Description automatically generated">
            <a:extLst>
              <a:ext uri="{FF2B5EF4-FFF2-40B4-BE49-F238E27FC236}">
                <a16:creationId xmlns:a16="http://schemas.microsoft.com/office/drawing/2014/main" id="{763997C7-F036-012D-4EDB-2984F2B5B8FF}"/>
              </a:ext>
            </a:extLst>
          </p:cNvPr>
          <p:cNvPicPr>
            <a:picLocks noChangeAspect="1"/>
          </p:cNvPicPr>
          <p:nvPr userDrawn="1"/>
        </p:nvPicPr>
        <p:blipFill>
          <a:blip r:embed="rId2" cstate="screen">
            <a:alphaModFix amt="46000"/>
            <a:extLst>
              <a:ext uri="{28A0092B-C50C-407E-A947-70E740481C1C}">
                <a14:useLocalDpi xmlns:a14="http://schemas.microsoft.com/office/drawing/2010/main"/>
              </a:ext>
            </a:extLst>
          </a:blip>
          <a:stretch>
            <a:fillRect/>
          </a:stretch>
        </p:blipFill>
        <p:spPr>
          <a:xfrm>
            <a:off x="6115836" y="595116"/>
            <a:ext cx="5888182" cy="5667768"/>
          </a:xfrm>
          <a:prstGeom prst="rect">
            <a:avLst/>
          </a:prstGeom>
        </p:spPr>
      </p:pic>
      <p:sp>
        <p:nvSpPr>
          <p:cNvPr id="2" name="Title 1">
            <a:extLst>
              <a:ext uri="{FF2B5EF4-FFF2-40B4-BE49-F238E27FC236}">
                <a16:creationId xmlns:a16="http://schemas.microsoft.com/office/drawing/2014/main" id="{62DC3936-5E12-C142-4C52-EAA06B8A612C}"/>
              </a:ext>
            </a:extLst>
          </p:cNvPr>
          <p:cNvSpPr>
            <a:spLocks noGrp="1"/>
          </p:cNvSpPr>
          <p:nvPr>
            <p:ph type="title"/>
          </p:nvPr>
        </p:nvSpPr>
        <p:spPr>
          <a:xfrm>
            <a:off x="818365" y="1755096"/>
            <a:ext cx="10535435" cy="524134"/>
          </a:xfrm>
        </p:spPr>
        <p:txBody>
          <a:bodyPr>
            <a:noAutofit/>
          </a:bodyPr>
          <a:lstStyle>
            <a:lvl1pPr>
              <a:defRPr sz="2800" b="1">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189882E0-BCB7-F20E-0AC6-8450EBAF31E9}"/>
              </a:ext>
            </a:extLst>
          </p:cNvPr>
          <p:cNvSpPr>
            <a:spLocks noGrp="1"/>
          </p:cNvSpPr>
          <p:nvPr>
            <p:ph idx="1" hasCustomPrompt="1"/>
          </p:nvPr>
        </p:nvSpPr>
        <p:spPr>
          <a:xfrm>
            <a:off x="838200" y="2534067"/>
            <a:ext cx="10515600" cy="3642895"/>
          </a:xfrm>
        </p:spPr>
        <p:txBody>
          <a:bodyP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 Here</a:t>
            </a:r>
          </a:p>
        </p:txBody>
      </p:sp>
      <p:sp>
        <p:nvSpPr>
          <p:cNvPr id="5" name="Footer Placeholder 4">
            <a:extLst>
              <a:ext uri="{FF2B5EF4-FFF2-40B4-BE49-F238E27FC236}">
                <a16:creationId xmlns:a16="http://schemas.microsoft.com/office/drawing/2014/main" id="{04DA89C7-FACB-B736-D90F-3A04CAB76D57}"/>
              </a:ext>
            </a:extLst>
          </p:cNvPr>
          <p:cNvSpPr>
            <a:spLocks noGrp="1"/>
          </p:cNvSpPr>
          <p:nvPr>
            <p:ph type="ftr" sz="quarter" idx="11"/>
          </p:nvPr>
        </p:nvSpPr>
        <p:spPr>
          <a:xfrm>
            <a:off x="771294" y="6378652"/>
            <a:ext cx="4114800" cy="365125"/>
          </a:xfrm>
        </p:spPr>
        <p:txBody>
          <a:bodyPr/>
          <a:lstStyle>
            <a:lvl1pPr algn="l">
              <a:defRPr>
                <a:solidFill>
                  <a:schemeClr val="accent1"/>
                </a:solidFill>
              </a:defRPr>
            </a:lvl1pPr>
          </a:lstStyle>
          <a:p>
            <a:r>
              <a:rPr lang="en-US" dirty="0">
                <a:latin typeface="Google Sans"/>
              </a:rPr>
              <a:t>African Association of Accountants General</a:t>
            </a:r>
            <a:endParaRPr lang="en-US" dirty="0"/>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63573"/>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DAE1A32B-F70A-CE99-B2DF-67FED7BFAA4D}"/>
              </a:ext>
            </a:extLst>
          </p:cNvPr>
          <p:cNvCxnSpPr>
            <a:cxnSpLocks/>
          </p:cNvCxnSpPr>
          <p:nvPr userDrawn="1"/>
        </p:nvCxnSpPr>
        <p:spPr>
          <a:xfrm>
            <a:off x="848118" y="1553440"/>
            <a:ext cx="10515600" cy="0"/>
          </a:xfrm>
          <a:prstGeom prst="line">
            <a:avLst/>
          </a:prstGeom>
        </p:spPr>
        <p:style>
          <a:lnRef idx="3">
            <a:schemeClr val="accent3"/>
          </a:lnRef>
          <a:fillRef idx="0">
            <a:schemeClr val="accent3"/>
          </a:fillRef>
          <a:effectRef idx="2">
            <a:schemeClr val="accent3"/>
          </a:effectRef>
          <a:fontRef idx="minor">
            <a:schemeClr val="tx1"/>
          </a:fontRef>
        </p:style>
      </p:cxnSp>
      <p:pic>
        <p:nvPicPr>
          <p:cNvPr id="7" name="Picture 6" descr="A black background with a black and white logo&#10;&#10;Description automatically generated with medium confidence">
            <a:extLst>
              <a:ext uri="{FF2B5EF4-FFF2-40B4-BE49-F238E27FC236}">
                <a16:creationId xmlns:a16="http://schemas.microsoft.com/office/drawing/2014/main" id="{9AE8B251-BE4C-B390-5795-AEC7ECED6D37}"/>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693237" y="233432"/>
            <a:ext cx="1648522" cy="1300242"/>
          </a:xfrm>
          <a:prstGeom prst="rect">
            <a:avLst/>
          </a:prstGeom>
        </p:spPr>
      </p:pic>
    </p:spTree>
    <p:extLst>
      <p:ext uri="{BB962C8B-B14F-4D97-AF65-F5344CB8AC3E}">
        <p14:creationId xmlns:p14="http://schemas.microsoft.com/office/powerpoint/2010/main" val="2744725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lements Title Only">
    <p:spTree>
      <p:nvGrpSpPr>
        <p:cNvPr id="1" name=""/>
        <p:cNvGrpSpPr/>
        <p:nvPr/>
      </p:nvGrpSpPr>
      <p:grpSpPr>
        <a:xfrm>
          <a:off x="0" y="0"/>
          <a:ext cx="0" cy="0"/>
          <a:chOff x="0" y="0"/>
          <a:chExt cx="0" cy="0"/>
        </a:xfrm>
      </p:grpSpPr>
      <p:pic>
        <p:nvPicPr>
          <p:cNvPr id="10" name="Picture 9" descr="A map of the continent&#10;&#10;Description automatically generated">
            <a:extLst>
              <a:ext uri="{FF2B5EF4-FFF2-40B4-BE49-F238E27FC236}">
                <a16:creationId xmlns:a16="http://schemas.microsoft.com/office/drawing/2014/main" id="{763997C7-F036-012D-4EDB-2984F2B5B8FF}"/>
              </a:ext>
            </a:extLst>
          </p:cNvPr>
          <p:cNvPicPr>
            <a:picLocks noChangeAspect="1"/>
          </p:cNvPicPr>
          <p:nvPr userDrawn="1"/>
        </p:nvPicPr>
        <p:blipFill>
          <a:blip r:embed="rId2" cstate="screen">
            <a:alphaModFix amt="46000"/>
            <a:extLst>
              <a:ext uri="{28A0092B-C50C-407E-A947-70E740481C1C}">
                <a14:useLocalDpi xmlns:a14="http://schemas.microsoft.com/office/drawing/2010/main"/>
              </a:ext>
            </a:extLst>
          </a:blip>
          <a:stretch>
            <a:fillRect/>
          </a:stretch>
        </p:blipFill>
        <p:spPr>
          <a:xfrm>
            <a:off x="6115836" y="595116"/>
            <a:ext cx="5888182" cy="5667768"/>
          </a:xfrm>
          <a:prstGeom prst="rect">
            <a:avLst/>
          </a:prstGeom>
        </p:spPr>
      </p:pic>
      <p:sp>
        <p:nvSpPr>
          <p:cNvPr id="5" name="Footer Placeholder 4">
            <a:extLst>
              <a:ext uri="{FF2B5EF4-FFF2-40B4-BE49-F238E27FC236}">
                <a16:creationId xmlns:a16="http://schemas.microsoft.com/office/drawing/2014/main" id="{04DA89C7-FACB-B736-D90F-3A04CAB76D57}"/>
              </a:ext>
            </a:extLst>
          </p:cNvPr>
          <p:cNvSpPr>
            <a:spLocks noGrp="1"/>
          </p:cNvSpPr>
          <p:nvPr>
            <p:ph type="ftr" sz="quarter" idx="11"/>
          </p:nvPr>
        </p:nvSpPr>
        <p:spPr>
          <a:xfrm>
            <a:off x="838200" y="6389803"/>
            <a:ext cx="4114800" cy="365125"/>
          </a:xfrm>
        </p:spPr>
        <p:txBody>
          <a:bodyPr/>
          <a:lstStyle>
            <a:lvl1pPr algn="l">
              <a:defRPr>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African Association of Accountants General</a:t>
            </a:r>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56316"/>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1EFB68FE-B8D3-8072-CA0E-351EC661ED99}"/>
              </a:ext>
            </a:extLst>
          </p:cNvPr>
          <p:cNvSpPr>
            <a:spLocks noGrp="1"/>
          </p:cNvSpPr>
          <p:nvPr>
            <p:ph type="title"/>
          </p:nvPr>
        </p:nvSpPr>
        <p:spPr>
          <a:xfrm>
            <a:off x="818365" y="1755096"/>
            <a:ext cx="10535435" cy="524134"/>
          </a:xfrm>
        </p:spPr>
        <p:txBody>
          <a:bodyPr>
            <a:noAutofit/>
          </a:bodyPr>
          <a:lstStyle>
            <a:lvl1pPr>
              <a:defRPr sz="2800" b="1">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cxnSp>
        <p:nvCxnSpPr>
          <p:cNvPr id="7" name="Straight Connector 6">
            <a:extLst>
              <a:ext uri="{FF2B5EF4-FFF2-40B4-BE49-F238E27FC236}">
                <a16:creationId xmlns:a16="http://schemas.microsoft.com/office/drawing/2014/main" id="{F6B154AF-2051-ACD2-4BDE-62D8C775D569}"/>
              </a:ext>
            </a:extLst>
          </p:cNvPr>
          <p:cNvCxnSpPr>
            <a:cxnSpLocks/>
          </p:cNvCxnSpPr>
          <p:nvPr userDrawn="1"/>
        </p:nvCxnSpPr>
        <p:spPr>
          <a:xfrm>
            <a:off x="848118" y="1553440"/>
            <a:ext cx="10515600" cy="0"/>
          </a:xfrm>
          <a:prstGeom prst="line">
            <a:avLst/>
          </a:prstGeom>
        </p:spPr>
        <p:style>
          <a:lnRef idx="3">
            <a:schemeClr val="accent3"/>
          </a:lnRef>
          <a:fillRef idx="0">
            <a:schemeClr val="accent3"/>
          </a:fillRef>
          <a:effectRef idx="2">
            <a:schemeClr val="accent3"/>
          </a:effectRef>
          <a:fontRef idx="minor">
            <a:schemeClr val="tx1"/>
          </a:fontRef>
        </p:style>
      </p:cxnSp>
      <p:pic>
        <p:nvPicPr>
          <p:cNvPr id="12" name="Picture 11" descr="A black background with a black and white logo&#10;&#10;Description automatically generated with medium confidence">
            <a:extLst>
              <a:ext uri="{FF2B5EF4-FFF2-40B4-BE49-F238E27FC236}">
                <a16:creationId xmlns:a16="http://schemas.microsoft.com/office/drawing/2014/main" id="{017C39F6-C932-4E8F-ED5F-F1DD9B49AEDC}"/>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693237" y="233432"/>
            <a:ext cx="1648522" cy="1300242"/>
          </a:xfrm>
          <a:prstGeom prst="rect">
            <a:avLst/>
          </a:prstGeom>
        </p:spPr>
      </p:pic>
      <p:sp>
        <p:nvSpPr>
          <p:cNvPr id="13" name="Content Placeholder 2">
            <a:extLst>
              <a:ext uri="{FF2B5EF4-FFF2-40B4-BE49-F238E27FC236}">
                <a16:creationId xmlns:a16="http://schemas.microsoft.com/office/drawing/2014/main" id="{1574D74F-E096-FC3A-874B-9D79153C7F7E}"/>
              </a:ext>
            </a:extLst>
          </p:cNvPr>
          <p:cNvSpPr>
            <a:spLocks noGrp="1"/>
          </p:cNvSpPr>
          <p:nvPr>
            <p:ph idx="1" hasCustomPrompt="1"/>
          </p:nvPr>
        </p:nvSpPr>
        <p:spPr>
          <a:xfrm>
            <a:off x="838200" y="2534067"/>
            <a:ext cx="10515600" cy="3642895"/>
          </a:xfrm>
        </p:spPr>
        <p:txBody>
          <a:bodyP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 Here</a:t>
            </a:r>
          </a:p>
        </p:txBody>
      </p:sp>
    </p:spTree>
    <p:extLst>
      <p:ext uri="{BB962C8B-B14F-4D97-AF65-F5344CB8AC3E}">
        <p14:creationId xmlns:p14="http://schemas.microsoft.com/office/powerpoint/2010/main" val="3050073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ront Page 3">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AFD4C2E-2398-081E-7E2A-0B942A48BD5B}"/>
              </a:ext>
            </a:extLst>
          </p:cNvPr>
          <p:cNvSpPr/>
          <p:nvPr userDrawn="1"/>
        </p:nvSpPr>
        <p:spPr>
          <a:xfrm>
            <a:off x="0" y="0"/>
            <a:ext cx="12192000" cy="6858000"/>
          </a:xfrm>
          <a:prstGeom prst="rect">
            <a:avLst/>
          </a:prstGeom>
          <a:solidFill>
            <a:schemeClr val="accent4"/>
          </a:solidFill>
          <a:ln w="1270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377C71CA-BC23-4478-7A08-202367FF851A}"/>
              </a:ext>
            </a:extLst>
          </p:cNvPr>
          <p:cNvSpPr>
            <a:spLocks noGrp="1"/>
          </p:cNvSpPr>
          <p:nvPr>
            <p:ph type="pic" sz="quarter" idx="10"/>
          </p:nvPr>
        </p:nvSpPr>
        <p:spPr>
          <a:xfrm flipH="1">
            <a:off x="5424406" y="1"/>
            <a:ext cx="6767593" cy="6858000"/>
          </a:xfrm>
          <a:custGeom>
            <a:avLst/>
            <a:gdLst>
              <a:gd name="connsiteX0" fmla="*/ 0 w 8321040"/>
              <a:gd name="connsiteY0" fmla="*/ 6857999 h 6857999"/>
              <a:gd name="connsiteX1" fmla="*/ 1714500 w 8321040"/>
              <a:gd name="connsiteY1" fmla="*/ 0 h 6857999"/>
              <a:gd name="connsiteX2" fmla="*/ 8321040 w 8321040"/>
              <a:gd name="connsiteY2" fmla="*/ 0 h 6857999"/>
              <a:gd name="connsiteX3" fmla="*/ 6606540 w 8321040"/>
              <a:gd name="connsiteY3" fmla="*/ 6857999 h 6857999"/>
              <a:gd name="connsiteX4" fmla="*/ 0 w 8321040"/>
              <a:gd name="connsiteY4" fmla="*/ 6857999 h 6857999"/>
              <a:gd name="connsiteX0" fmla="*/ 0 w 8321040"/>
              <a:gd name="connsiteY0" fmla="*/ 6857999 h 6857999"/>
              <a:gd name="connsiteX1" fmla="*/ 1145540 w 8321040"/>
              <a:gd name="connsiteY1" fmla="*/ 2330825 h 6857999"/>
              <a:gd name="connsiteX2" fmla="*/ 1714500 w 8321040"/>
              <a:gd name="connsiteY2" fmla="*/ 0 h 6857999"/>
              <a:gd name="connsiteX3" fmla="*/ 8321040 w 8321040"/>
              <a:gd name="connsiteY3" fmla="*/ 0 h 6857999"/>
              <a:gd name="connsiteX4" fmla="*/ 6606540 w 8321040"/>
              <a:gd name="connsiteY4" fmla="*/ 6857999 h 6857999"/>
              <a:gd name="connsiteX5" fmla="*/ 0 w 8321040"/>
              <a:gd name="connsiteY5" fmla="*/ 6857999 h 6857999"/>
              <a:gd name="connsiteX0" fmla="*/ 0 w 8321040"/>
              <a:gd name="connsiteY0" fmla="*/ 6857999 h 6866966"/>
              <a:gd name="connsiteX1" fmla="*/ 1145540 w 8321040"/>
              <a:gd name="connsiteY1" fmla="*/ 2330825 h 6866966"/>
              <a:gd name="connsiteX2" fmla="*/ 1714500 w 8321040"/>
              <a:gd name="connsiteY2" fmla="*/ 0 h 6866966"/>
              <a:gd name="connsiteX3" fmla="*/ 8321040 w 8321040"/>
              <a:gd name="connsiteY3" fmla="*/ 0 h 6866966"/>
              <a:gd name="connsiteX4" fmla="*/ 6606540 w 8321040"/>
              <a:gd name="connsiteY4" fmla="*/ 6857999 h 6866966"/>
              <a:gd name="connsiteX5" fmla="*/ 2024081 w 8321040"/>
              <a:gd name="connsiteY5" fmla="*/ 6866966 h 6866966"/>
              <a:gd name="connsiteX6" fmla="*/ 0 w 8321040"/>
              <a:gd name="connsiteY6" fmla="*/ 6857999 h 6866966"/>
              <a:gd name="connsiteX0" fmla="*/ 437241 w 7175500"/>
              <a:gd name="connsiteY0" fmla="*/ 6786281 h 6866966"/>
              <a:gd name="connsiteX1" fmla="*/ 0 w 7175500"/>
              <a:gd name="connsiteY1" fmla="*/ 2330825 h 6866966"/>
              <a:gd name="connsiteX2" fmla="*/ 568960 w 7175500"/>
              <a:gd name="connsiteY2" fmla="*/ 0 h 6866966"/>
              <a:gd name="connsiteX3" fmla="*/ 7175500 w 7175500"/>
              <a:gd name="connsiteY3" fmla="*/ 0 h 6866966"/>
              <a:gd name="connsiteX4" fmla="*/ 5461000 w 7175500"/>
              <a:gd name="connsiteY4" fmla="*/ 6857999 h 6866966"/>
              <a:gd name="connsiteX5" fmla="*/ 878541 w 7175500"/>
              <a:gd name="connsiteY5" fmla="*/ 6866966 h 6866966"/>
              <a:gd name="connsiteX6" fmla="*/ 437241 w 7175500"/>
              <a:gd name="connsiteY6" fmla="*/ 6786281 h 6866966"/>
              <a:gd name="connsiteX0" fmla="*/ 0 w 6738259"/>
              <a:gd name="connsiteY0" fmla="*/ 6786281 h 6866966"/>
              <a:gd name="connsiteX1" fmla="*/ 79586 w 6738259"/>
              <a:gd name="connsiteY1" fmla="*/ 2348754 h 6866966"/>
              <a:gd name="connsiteX2" fmla="*/ 131719 w 6738259"/>
              <a:gd name="connsiteY2" fmla="*/ 0 h 6866966"/>
              <a:gd name="connsiteX3" fmla="*/ 6738259 w 6738259"/>
              <a:gd name="connsiteY3" fmla="*/ 0 h 6866966"/>
              <a:gd name="connsiteX4" fmla="*/ 5023759 w 6738259"/>
              <a:gd name="connsiteY4" fmla="*/ 6857999 h 6866966"/>
              <a:gd name="connsiteX5" fmla="*/ 441300 w 6738259"/>
              <a:gd name="connsiteY5" fmla="*/ 6866966 h 6866966"/>
              <a:gd name="connsiteX6" fmla="*/ 0 w 6738259"/>
              <a:gd name="connsiteY6" fmla="*/ 6786281 h 6866966"/>
              <a:gd name="connsiteX0" fmla="*/ 0 w 6738259"/>
              <a:gd name="connsiteY0" fmla="*/ 6786281 h 6866966"/>
              <a:gd name="connsiteX1" fmla="*/ 131719 w 6738259"/>
              <a:gd name="connsiteY1" fmla="*/ 0 h 6866966"/>
              <a:gd name="connsiteX2" fmla="*/ 6738259 w 6738259"/>
              <a:gd name="connsiteY2" fmla="*/ 0 h 6866966"/>
              <a:gd name="connsiteX3" fmla="*/ 5023759 w 6738259"/>
              <a:gd name="connsiteY3" fmla="*/ 6857999 h 6866966"/>
              <a:gd name="connsiteX4" fmla="*/ 441300 w 6738259"/>
              <a:gd name="connsiteY4" fmla="*/ 6866966 h 6866966"/>
              <a:gd name="connsiteX5" fmla="*/ 0 w 6738259"/>
              <a:gd name="connsiteY5" fmla="*/ 6786281 h 6866966"/>
              <a:gd name="connsiteX0" fmla="*/ 0 w 6738259"/>
              <a:gd name="connsiteY0" fmla="*/ 6786281 h 6866966"/>
              <a:gd name="connsiteX1" fmla="*/ 244775 w 6738259"/>
              <a:gd name="connsiteY1" fmla="*/ 17930 h 6866966"/>
              <a:gd name="connsiteX2" fmla="*/ 6738259 w 6738259"/>
              <a:gd name="connsiteY2" fmla="*/ 0 h 6866966"/>
              <a:gd name="connsiteX3" fmla="*/ 5023759 w 6738259"/>
              <a:gd name="connsiteY3" fmla="*/ 6857999 h 6866966"/>
              <a:gd name="connsiteX4" fmla="*/ 441300 w 6738259"/>
              <a:gd name="connsiteY4" fmla="*/ 6866966 h 6866966"/>
              <a:gd name="connsiteX5" fmla="*/ 0 w 6738259"/>
              <a:gd name="connsiteY5" fmla="*/ 6786281 h 6866966"/>
              <a:gd name="connsiteX0" fmla="*/ 29789 w 6493484"/>
              <a:gd name="connsiteY0" fmla="*/ 6911787 h 6911787"/>
              <a:gd name="connsiteX1" fmla="*/ 0 w 6493484"/>
              <a:gd name="connsiteY1" fmla="*/ 17930 h 6911787"/>
              <a:gd name="connsiteX2" fmla="*/ 6493484 w 6493484"/>
              <a:gd name="connsiteY2" fmla="*/ 0 h 6911787"/>
              <a:gd name="connsiteX3" fmla="*/ 4778984 w 6493484"/>
              <a:gd name="connsiteY3" fmla="*/ 6857999 h 6911787"/>
              <a:gd name="connsiteX4" fmla="*/ 196525 w 6493484"/>
              <a:gd name="connsiteY4" fmla="*/ 6866966 h 6911787"/>
              <a:gd name="connsiteX5" fmla="*/ 29789 w 6493484"/>
              <a:gd name="connsiteY5" fmla="*/ 6911787 h 6911787"/>
              <a:gd name="connsiteX0" fmla="*/ 4639 w 6468334"/>
              <a:gd name="connsiteY0" fmla="*/ 6911787 h 6911787"/>
              <a:gd name="connsiteX1" fmla="*/ 0 w 6468334"/>
              <a:gd name="connsiteY1" fmla="*/ 17930 h 6911787"/>
              <a:gd name="connsiteX2" fmla="*/ 6468334 w 6468334"/>
              <a:gd name="connsiteY2" fmla="*/ 0 h 6911787"/>
              <a:gd name="connsiteX3" fmla="*/ 4753834 w 6468334"/>
              <a:gd name="connsiteY3" fmla="*/ 6857999 h 6911787"/>
              <a:gd name="connsiteX4" fmla="*/ 171375 w 6468334"/>
              <a:gd name="connsiteY4" fmla="*/ 6866966 h 6911787"/>
              <a:gd name="connsiteX5" fmla="*/ 4639 w 6468334"/>
              <a:gd name="connsiteY5" fmla="*/ 6911787 h 6911787"/>
              <a:gd name="connsiteX0" fmla="*/ 4639 w 6468334"/>
              <a:gd name="connsiteY0" fmla="*/ 6911787 h 6911787"/>
              <a:gd name="connsiteX1" fmla="*/ 0 w 6468334"/>
              <a:gd name="connsiteY1" fmla="*/ 3970 h 6911787"/>
              <a:gd name="connsiteX2" fmla="*/ 6468334 w 6468334"/>
              <a:gd name="connsiteY2" fmla="*/ 0 h 6911787"/>
              <a:gd name="connsiteX3" fmla="*/ 4753834 w 6468334"/>
              <a:gd name="connsiteY3" fmla="*/ 6857999 h 6911787"/>
              <a:gd name="connsiteX4" fmla="*/ 171375 w 6468334"/>
              <a:gd name="connsiteY4" fmla="*/ 6866966 h 6911787"/>
              <a:gd name="connsiteX5" fmla="*/ 4639 w 6468334"/>
              <a:gd name="connsiteY5" fmla="*/ 6911787 h 6911787"/>
              <a:gd name="connsiteX0" fmla="*/ 10927 w 6468334"/>
              <a:gd name="connsiteY0" fmla="*/ 6862926 h 6866966"/>
              <a:gd name="connsiteX1" fmla="*/ 0 w 6468334"/>
              <a:gd name="connsiteY1" fmla="*/ 3970 h 6866966"/>
              <a:gd name="connsiteX2" fmla="*/ 6468334 w 6468334"/>
              <a:gd name="connsiteY2" fmla="*/ 0 h 6866966"/>
              <a:gd name="connsiteX3" fmla="*/ 4753834 w 6468334"/>
              <a:gd name="connsiteY3" fmla="*/ 6857999 h 6866966"/>
              <a:gd name="connsiteX4" fmla="*/ 171375 w 6468334"/>
              <a:gd name="connsiteY4" fmla="*/ 6866966 h 6866966"/>
              <a:gd name="connsiteX5" fmla="*/ 10927 w 6468334"/>
              <a:gd name="connsiteY5" fmla="*/ 6862926 h 6866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68334" h="6866966">
                <a:moveTo>
                  <a:pt x="10927" y="6862926"/>
                </a:moveTo>
                <a:cubicBezTo>
                  <a:pt x="9381" y="4564974"/>
                  <a:pt x="1546" y="2301922"/>
                  <a:pt x="0" y="3970"/>
                </a:cubicBezTo>
                <a:lnTo>
                  <a:pt x="6468334" y="0"/>
                </a:lnTo>
                <a:lnTo>
                  <a:pt x="4753834" y="6857999"/>
                </a:lnTo>
                <a:lnTo>
                  <a:pt x="171375" y="6866966"/>
                </a:lnTo>
                <a:lnTo>
                  <a:pt x="10927" y="6862926"/>
                </a:lnTo>
                <a:close/>
              </a:path>
            </a:pathLst>
          </a:custGeom>
          <a:ln w="12700">
            <a:noFill/>
            <a:extLst>
              <a:ext uri="{C807C97D-BFC1-408E-A445-0C87EB9F89A2}">
                <ask:lineSketchStyleProps xmlns:ask="http://schemas.microsoft.com/office/drawing/2018/sketchyshapes" sd="1219033472">
                  <a:custGeom>
                    <a:avLst/>
                    <a:gdLst>
                      <a:gd name="connsiteX0" fmla="*/ 0 w 5394960"/>
                      <a:gd name="connsiteY0" fmla="*/ 5120640 h 5120640"/>
                      <a:gd name="connsiteX1" fmla="*/ 185623 w 5394960"/>
                      <a:gd name="connsiteY1" fmla="*/ 4378147 h 5120640"/>
                      <a:gd name="connsiteX2" fmla="*/ 371246 w 5394960"/>
                      <a:gd name="connsiteY2" fmla="*/ 3635654 h 5120640"/>
                      <a:gd name="connsiteX3" fmla="*/ 531266 w 5394960"/>
                      <a:gd name="connsiteY3" fmla="*/ 2995574 h 5120640"/>
                      <a:gd name="connsiteX4" fmla="*/ 704088 w 5394960"/>
                      <a:gd name="connsiteY4" fmla="*/ 2304288 h 5120640"/>
                      <a:gd name="connsiteX5" fmla="*/ 851306 w 5394960"/>
                      <a:gd name="connsiteY5" fmla="*/ 1715414 h 5120640"/>
                      <a:gd name="connsiteX6" fmla="*/ 1011326 w 5394960"/>
                      <a:gd name="connsiteY6" fmla="*/ 1075334 h 5120640"/>
                      <a:gd name="connsiteX7" fmla="*/ 1280160 w 5394960"/>
                      <a:gd name="connsiteY7" fmla="*/ 0 h 5120640"/>
                      <a:gd name="connsiteX8" fmla="*/ 1883664 w 5394960"/>
                      <a:gd name="connsiteY8" fmla="*/ 0 h 5120640"/>
                      <a:gd name="connsiteX9" fmla="*/ 2446020 w 5394960"/>
                      <a:gd name="connsiteY9" fmla="*/ 0 h 5120640"/>
                      <a:gd name="connsiteX10" fmla="*/ 3049524 w 5394960"/>
                      <a:gd name="connsiteY10" fmla="*/ 0 h 5120640"/>
                      <a:gd name="connsiteX11" fmla="*/ 3694176 w 5394960"/>
                      <a:gd name="connsiteY11" fmla="*/ 0 h 5120640"/>
                      <a:gd name="connsiteX12" fmla="*/ 4379976 w 5394960"/>
                      <a:gd name="connsiteY12" fmla="*/ 0 h 5120640"/>
                      <a:gd name="connsiteX13" fmla="*/ 5394960 w 5394960"/>
                      <a:gd name="connsiteY13" fmla="*/ 0 h 5120640"/>
                      <a:gd name="connsiteX14" fmla="*/ 5209337 w 5394960"/>
                      <a:gd name="connsiteY14" fmla="*/ 742493 h 5120640"/>
                      <a:gd name="connsiteX15" fmla="*/ 5049317 w 5394960"/>
                      <a:gd name="connsiteY15" fmla="*/ 1382573 h 5120640"/>
                      <a:gd name="connsiteX16" fmla="*/ 4889297 w 5394960"/>
                      <a:gd name="connsiteY16" fmla="*/ 2022653 h 5120640"/>
                      <a:gd name="connsiteX17" fmla="*/ 4729277 w 5394960"/>
                      <a:gd name="connsiteY17" fmla="*/ 2662733 h 5120640"/>
                      <a:gd name="connsiteX18" fmla="*/ 4569257 w 5394960"/>
                      <a:gd name="connsiteY18" fmla="*/ 3302813 h 5120640"/>
                      <a:gd name="connsiteX19" fmla="*/ 4422038 w 5394960"/>
                      <a:gd name="connsiteY19" fmla="*/ 3891686 h 5120640"/>
                      <a:gd name="connsiteX20" fmla="*/ 4114800 w 5394960"/>
                      <a:gd name="connsiteY20" fmla="*/ 5120640 h 5120640"/>
                      <a:gd name="connsiteX21" fmla="*/ 3429000 w 5394960"/>
                      <a:gd name="connsiteY21" fmla="*/ 5120640 h 5120640"/>
                      <a:gd name="connsiteX22" fmla="*/ 2702052 w 5394960"/>
                      <a:gd name="connsiteY22" fmla="*/ 5120640 h 5120640"/>
                      <a:gd name="connsiteX23" fmla="*/ 1975104 w 5394960"/>
                      <a:gd name="connsiteY23" fmla="*/ 5120640 h 5120640"/>
                      <a:gd name="connsiteX24" fmla="*/ 1207008 w 5394960"/>
                      <a:gd name="connsiteY24" fmla="*/ 5120640 h 5120640"/>
                      <a:gd name="connsiteX25" fmla="*/ 0 w 5394960"/>
                      <a:gd name="connsiteY25" fmla="*/ 5120640 h 5120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394960" h="5120640" fill="none" extrusionOk="0">
                        <a:moveTo>
                          <a:pt x="0" y="5120640"/>
                        </a:moveTo>
                        <a:cubicBezTo>
                          <a:pt x="63825" y="4880213"/>
                          <a:pt x="94841" y="4654368"/>
                          <a:pt x="185623" y="4378147"/>
                        </a:cubicBezTo>
                        <a:cubicBezTo>
                          <a:pt x="276405" y="4101926"/>
                          <a:pt x="328238" y="3784128"/>
                          <a:pt x="371246" y="3635654"/>
                        </a:cubicBezTo>
                        <a:cubicBezTo>
                          <a:pt x="414254" y="3487180"/>
                          <a:pt x="497831" y="3173540"/>
                          <a:pt x="531266" y="2995574"/>
                        </a:cubicBezTo>
                        <a:cubicBezTo>
                          <a:pt x="564701" y="2817609"/>
                          <a:pt x="655399" y="2630327"/>
                          <a:pt x="704088" y="2304288"/>
                        </a:cubicBezTo>
                        <a:cubicBezTo>
                          <a:pt x="752777" y="1978249"/>
                          <a:pt x="809288" y="1886043"/>
                          <a:pt x="851306" y="1715414"/>
                        </a:cubicBezTo>
                        <a:cubicBezTo>
                          <a:pt x="893324" y="1544785"/>
                          <a:pt x="967481" y="1250310"/>
                          <a:pt x="1011326" y="1075334"/>
                        </a:cubicBezTo>
                        <a:cubicBezTo>
                          <a:pt x="1055171" y="900358"/>
                          <a:pt x="1129884" y="468119"/>
                          <a:pt x="1280160" y="0"/>
                        </a:cubicBezTo>
                        <a:cubicBezTo>
                          <a:pt x="1450199" y="12189"/>
                          <a:pt x="1592419" y="27482"/>
                          <a:pt x="1883664" y="0"/>
                        </a:cubicBezTo>
                        <a:cubicBezTo>
                          <a:pt x="2174909" y="-27482"/>
                          <a:pt x="2219327" y="14065"/>
                          <a:pt x="2446020" y="0"/>
                        </a:cubicBezTo>
                        <a:cubicBezTo>
                          <a:pt x="2672713" y="-14065"/>
                          <a:pt x="2778594" y="29473"/>
                          <a:pt x="3049524" y="0"/>
                        </a:cubicBezTo>
                        <a:cubicBezTo>
                          <a:pt x="3320454" y="-29473"/>
                          <a:pt x="3526872" y="-25943"/>
                          <a:pt x="3694176" y="0"/>
                        </a:cubicBezTo>
                        <a:cubicBezTo>
                          <a:pt x="3861480" y="25943"/>
                          <a:pt x="4159376" y="2706"/>
                          <a:pt x="4379976" y="0"/>
                        </a:cubicBezTo>
                        <a:cubicBezTo>
                          <a:pt x="4600576" y="-2706"/>
                          <a:pt x="5165294" y="43401"/>
                          <a:pt x="5394960" y="0"/>
                        </a:cubicBezTo>
                        <a:cubicBezTo>
                          <a:pt x="5315375" y="173398"/>
                          <a:pt x="5294789" y="545991"/>
                          <a:pt x="5209337" y="742493"/>
                        </a:cubicBezTo>
                        <a:cubicBezTo>
                          <a:pt x="5123885" y="938995"/>
                          <a:pt x="5134037" y="1151361"/>
                          <a:pt x="5049317" y="1382573"/>
                        </a:cubicBezTo>
                        <a:cubicBezTo>
                          <a:pt x="4964597" y="1613785"/>
                          <a:pt x="4900247" y="1844457"/>
                          <a:pt x="4889297" y="2022653"/>
                        </a:cubicBezTo>
                        <a:cubicBezTo>
                          <a:pt x="4878347" y="2200849"/>
                          <a:pt x="4819761" y="2422280"/>
                          <a:pt x="4729277" y="2662733"/>
                        </a:cubicBezTo>
                        <a:cubicBezTo>
                          <a:pt x="4638793" y="2903186"/>
                          <a:pt x="4587683" y="3102911"/>
                          <a:pt x="4569257" y="3302813"/>
                        </a:cubicBezTo>
                        <a:cubicBezTo>
                          <a:pt x="4550831" y="3502715"/>
                          <a:pt x="4475746" y="3720903"/>
                          <a:pt x="4422038" y="3891686"/>
                        </a:cubicBezTo>
                        <a:cubicBezTo>
                          <a:pt x="4368330" y="4062469"/>
                          <a:pt x="4271649" y="4549988"/>
                          <a:pt x="4114800" y="5120640"/>
                        </a:cubicBezTo>
                        <a:cubicBezTo>
                          <a:pt x="3777440" y="5135732"/>
                          <a:pt x="3765595" y="5129665"/>
                          <a:pt x="3429000" y="5120640"/>
                        </a:cubicBezTo>
                        <a:cubicBezTo>
                          <a:pt x="3092405" y="5111615"/>
                          <a:pt x="3031190" y="5095448"/>
                          <a:pt x="2702052" y="5120640"/>
                        </a:cubicBezTo>
                        <a:cubicBezTo>
                          <a:pt x="2372914" y="5145832"/>
                          <a:pt x="2325283" y="5146233"/>
                          <a:pt x="1975104" y="5120640"/>
                        </a:cubicBezTo>
                        <a:cubicBezTo>
                          <a:pt x="1624925" y="5095047"/>
                          <a:pt x="1419102" y="5133173"/>
                          <a:pt x="1207008" y="5120640"/>
                        </a:cubicBezTo>
                        <a:cubicBezTo>
                          <a:pt x="994914" y="5108107"/>
                          <a:pt x="544030" y="5116377"/>
                          <a:pt x="0" y="5120640"/>
                        </a:cubicBezTo>
                        <a:close/>
                      </a:path>
                      <a:path w="5394960" h="5120640" stroke="0" extrusionOk="0">
                        <a:moveTo>
                          <a:pt x="0" y="5120640"/>
                        </a:moveTo>
                        <a:cubicBezTo>
                          <a:pt x="84124" y="4830754"/>
                          <a:pt x="79337" y="4805358"/>
                          <a:pt x="147218" y="4531766"/>
                        </a:cubicBezTo>
                        <a:cubicBezTo>
                          <a:pt x="215100" y="4258175"/>
                          <a:pt x="201334" y="4283833"/>
                          <a:pt x="268834" y="4045306"/>
                        </a:cubicBezTo>
                        <a:cubicBezTo>
                          <a:pt x="336333" y="3806779"/>
                          <a:pt x="411777" y="3507864"/>
                          <a:pt x="454457" y="3302813"/>
                        </a:cubicBezTo>
                        <a:cubicBezTo>
                          <a:pt x="497137" y="3097762"/>
                          <a:pt x="506319" y="2997690"/>
                          <a:pt x="601675" y="2713939"/>
                        </a:cubicBezTo>
                        <a:cubicBezTo>
                          <a:pt x="697031" y="2430189"/>
                          <a:pt x="693822" y="2258314"/>
                          <a:pt x="748894" y="2125066"/>
                        </a:cubicBezTo>
                        <a:cubicBezTo>
                          <a:pt x="803966" y="1991818"/>
                          <a:pt x="883288" y="1582553"/>
                          <a:pt x="934517" y="1382573"/>
                        </a:cubicBezTo>
                        <a:cubicBezTo>
                          <a:pt x="985746" y="1182593"/>
                          <a:pt x="1005623" y="1034219"/>
                          <a:pt x="1068934" y="844906"/>
                        </a:cubicBezTo>
                        <a:cubicBezTo>
                          <a:pt x="1132245" y="655593"/>
                          <a:pt x="1154519" y="336725"/>
                          <a:pt x="1280160" y="0"/>
                        </a:cubicBezTo>
                        <a:cubicBezTo>
                          <a:pt x="1455596" y="34515"/>
                          <a:pt x="1814994" y="25409"/>
                          <a:pt x="2048256" y="0"/>
                        </a:cubicBezTo>
                        <a:cubicBezTo>
                          <a:pt x="2281518" y="-25409"/>
                          <a:pt x="2450687" y="5655"/>
                          <a:pt x="2651760" y="0"/>
                        </a:cubicBezTo>
                        <a:cubicBezTo>
                          <a:pt x="2852833" y="-5655"/>
                          <a:pt x="3145436" y="-30579"/>
                          <a:pt x="3337560" y="0"/>
                        </a:cubicBezTo>
                        <a:cubicBezTo>
                          <a:pt x="3529684" y="30579"/>
                          <a:pt x="3879342" y="-26829"/>
                          <a:pt x="4064508" y="0"/>
                        </a:cubicBezTo>
                        <a:cubicBezTo>
                          <a:pt x="4249674" y="26829"/>
                          <a:pt x="4413117" y="8110"/>
                          <a:pt x="4626864" y="0"/>
                        </a:cubicBezTo>
                        <a:cubicBezTo>
                          <a:pt x="4840611" y="-8110"/>
                          <a:pt x="5176323" y="-17857"/>
                          <a:pt x="5394960" y="0"/>
                        </a:cubicBezTo>
                        <a:cubicBezTo>
                          <a:pt x="5352961" y="159601"/>
                          <a:pt x="5263556" y="400824"/>
                          <a:pt x="5234940" y="640080"/>
                        </a:cubicBezTo>
                        <a:cubicBezTo>
                          <a:pt x="5206324" y="879336"/>
                          <a:pt x="5127327" y="1011367"/>
                          <a:pt x="5074920" y="1280160"/>
                        </a:cubicBezTo>
                        <a:cubicBezTo>
                          <a:pt x="5022513" y="1548953"/>
                          <a:pt x="4945283" y="1772822"/>
                          <a:pt x="4889297" y="2022653"/>
                        </a:cubicBezTo>
                        <a:cubicBezTo>
                          <a:pt x="4833311" y="2272484"/>
                          <a:pt x="4787005" y="2383793"/>
                          <a:pt x="4729277" y="2662733"/>
                        </a:cubicBezTo>
                        <a:cubicBezTo>
                          <a:pt x="4671549" y="2941673"/>
                          <a:pt x="4675066" y="2909578"/>
                          <a:pt x="4607662" y="3149194"/>
                        </a:cubicBezTo>
                        <a:cubicBezTo>
                          <a:pt x="4540257" y="3388810"/>
                          <a:pt x="4547672" y="3501964"/>
                          <a:pt x="4473245" y="3686861"/>
                        </a:cubicBezTo>
                        <a:cubicBezTo>
                          <a:pt x="4398819" y="3871758"/>
                          <a:pt x="4359294" y="4274448"/>
                          <a:pt x="4287622" y="4429354"/>
                        </a:cubicBezTo>
                        <a:cubicBezTo>
                          <a:pt x="4215949" y="4584260"/>
                          <a:pt x="4224838" y="4786021"/>
                          <a:pt x="4114800" y="5120640"/>
                        </a:cubicBezTo>
                        <a:cubicBezTo>
                          <a:pt x="3904440" y="5096974"/>
                          <a:pt x="3660066" y="5117816"/>
                          <a:pt x="3511296" y="5120640"/>
                        </a:cubicBezTo>
                        <a:cubicBezTo>
                          <a:pt x="3362526" y="5123464"/>
                          <a:pt x="3089001" y="5134730"/>
                          <a:pt x="2866644" y="5120640"/>
                        </a:cubicBezTo>
                        <a:cubicBezTo>
                          <a:pt x="2644287" y="5106550"/>
                          <a:pt x="2523459" y="5146518"/>
                          <a:pt x="2304288" y="5120640"/>
                        </a:cubicBezTo>
                        <a:cubicBezTo>
                          <a:pt x="2085117" y="5094762"/>
                          <a:pt x="2018118" y="5133690"/>
                          <a:pt x="1741932" y="5120640"/>
                        </a:cubicBezTo>
                        <a:cubicBezTo>
                          <a:pt x="1465746" y="5107590"/>
                          <a:pt x="1300652" y="5100351"/>
                          <a:pt x="1014984" y="5120640"/>
                        </a:cubicBezTo>
                        <a:cubicBezTo>
                          <a:pt x="729316" y="5140929"/>
                          <a:pt x="432537" y="5102644"/>
                          <a:pt x="0" y="5120640"/>
                        </a:cubicBezTo>
                        <a:close/>
                      </a:path>
                    </a:pathLst>
                  </a:custGeom>
                  <ask:type>
                    <ask:lineSketchNone/>
                  </ask:type>
                </ask:lineSketchStyleProps>
              </a:ext>
            </a:extLst>
          </a:ln>
        </p:spPr>
        <p:txBody>
          <a:bodyPr/>
          <a:lstStyle>
            <a:lvl6pPr marL="2286000" indent="0">
              <a:buNone/>
              <a:defRPr sz="3200">
                <a:latin typeface="Tahoma" panose="020B0604030504040204" pitchFamily="34" charset="0"/>
                <a:ea typeface="Tahoma" panose="020B0604030504040204" pitchFamily="34" charset="0"/>
                <a:cs typeface="Tahoma" panose="020B0604030504040204" pitchFamily="34" charset="0"/>
              </a:defRPr>
            </a:lvl6pPr>
          </a:lstStyle>
          <a:p>
            <a:endParaRPr lang="en-US" dirty="0"/>
          </a:p>
          <a:p>
            <a:endParaRPr lang="en-US" dirty="0"/>
          </a:p>
          <a:p>
            <a:endParaRPr lang="en-US" dirty="0"/>
          </a:p>
          <a:p>
            <a:pPr lvl="2"/>
            <a:endParaRPr lang="en-US" dirty="0"/>
          </a:p>
          <a:p>
            <a:pPr lvl="2"/>
            <a:endParaRPr lang="en-US" dirty="0"/>
          </a:p>
          <a:p>
            <a:pPr lvl="2"/>
            <a:endParaRPr lang="en-US" dirty="0"/>
          </a:p>
          <a:p>
            <a:pPr lvl="2"/>
            <a:endParaRPr lang="en-US" dirty="0"/>
          </a:p>
          <a:p>
            <a:pPr lvl="2"/>
            <a:endParaRPr lang="en-US" dirty="0"/>
          </a:p>
          <a:p>
            <a:pPr lvl="5"/>
            <a:endParaRPr lang="en-US" dirty="0"/>
          </a:p>
          <a:p>
            <a:pPr lvl="5"/>
            <a:r>
              <a:rPr lang="en-US" dirty="0"/>
              <a:t>Insert Photo here</a:t>
            </a:r>
          </a:p>
        </p:txBody>
      </p:sp>
      <p:pic>
        <p:nvPicPr>
          <p:cNvPr id="4" name="Picture 3">
            <a:extLst>
              <a:ext uri="{FF2B5EF4-FFF2-40B4-BE49-F238E27FC236}">
                <a16:creationId xmlns:a16="http://schemas.microsoft.com/office/drawing/2014/main" id="{FE82D497-E881-8914-2FF1-50206CC167A7}"/>
              </a:ext>
            </a:extLst>
          </p:cNvPr>
          <p:cNvPicPr>
            <a:picLocks noChangeAspect="1"/>
          </p:cNvPicPr>
          <p:nvPr userDrawn="1"/>
        </p:nvPicPr>
        <p:blipFill>
          <a:blip r:embed="rId2" cstate="screen">
            <a:alphaModFix amt="7000"/>
            <a:extLst>
              <a:ext uri="{28A0092B-C50C-407E-A947-70E740481C1C}">
                <a14:useLocalDpi xmlns:a14="http://schemas.microsoft.com/office/drawing/2010/main"/>
              </a:ext>
            </a:extLst>
          </a:blip>
          <a:srcRect b="37103"/>
          <a:stretch/>
        </p:blipFill>
        <p:spPr>
          <a:xfrm>
            <a:off x="-490141" y="2100356"/>
            <a:ext cx="8454761" cy="5118736"/>
          </a:xfrm>
          <a:prstGeom prst="rect">
            <a:avLst/>
          </a:prstGeom>
        </p:spPr>
      </p:pic>
      <p:sp>
        <p:nvSpPr>
          <p:cNvPr id="2" name="Title 1">
            <a:extLst>
              <a:ext uri="{FF2B5EF4-FFF2-40B4-BE49-F238E27FC236}">
                <a16:creationId xmlns:a16="http://schemas.microsoft.com/office/drawing/2014/main" id="{62DC3936-5E12-C142-4C52-EAA06B8A612C}"/>
              </a:ext>
            </a:extLst>
          </p:cNvPr>
          <p:cNvSpPr>
            <a:spLocks noGrp="1"/>
          </p:cNvSpPr>
          <p:nvPr>
            <p:ph type="title" hasCustomPrompt="1"/>
          </p:nvPr>
        </p:nvSpPr>
        <p:spPr>
          <a:xfrm>
            <a:off x="444655" y="2292457"/>
            <a:ext cx="4712368" cy="731520"/>
          </a:xfrm>
        </p:spPr>
        <p:txBody>
          <a:bodyPr>
            <a:normAutofit/>
          </a:bodyPr>
          <a:lstStyle>
            <a:lvl1pPr>
              <a:defRPr sz="3600" b="1">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US" dirty="0"/>
              <a:t>Insert Title Here</a:t>
            </a:r>
          </a:p>
        </p:txBody>
      </p:sp>
      <p:sp>
        <p:nvSpPr>
          <p:cNvPr id="18" name="Text Placeholder 17">
            <a:extLst>
              <a:ext uri="{FF2B5EF4-FFF2-40B4-BE49-F238E27FC236}">
                <a16:creationId xmlns:a16="http://schemas.microsoft.com/office/drawing/2014/main" id="{092FE17F-1D3E-C6A8-4766-80DEFBF02B07}"/>
              </a:ext>
            </a:extLst>
          </p:cNvPr>
          <p:cNvSpPr>
            <a:spLocks noGrp="1"/>
          </p:cNvSpPr>
          <p:nvPr>
            <p:ph type="body" sz="quarter" idx="11" hasCustomPrompt="1"/>
          </p:nvPr>
        </p:nvSpPr>
        <p:spPr>
          <a:xfrm>
            <a:off x="444500" y="3593278"/>
            <a:ext cx="4127500" cy="798512"/>
          </a:xfrm>
        </p:spPr>
        <p:txBody>
          <a:bodyPr>
            <a:normAutofit/>
          </a:bodyPr>
          <a:lstStyle>
            <a:lvl1pPr marL="0" indent="0">
              <a:buNone/>
              <a:defRPr sz="2000">
                <a:solidFill>
                  <a:schemeClr val="bg1"/>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Sub Title Here</a:t>
            </a:r>
          </a:p>
        </p:txBody>
      </p:sp>
      <p:sp>
        <p:nvSpPr>
          <p:cNvPr id="19" name="Text Placeholder 17">
            <a:extLst>
              <a:ext uri="{FF2B5EF4-FFF2-40B4-BE49-F238E27FC236}">
                <a16:creationId xmlns:a16="http://schemas.microsoft.com/office/drawing/2014/main" id="{9EF69F41-8E8F-D55F-48DD-3582D40CAB8B}"/>
              </a:ext>
            </a:extLst>
          </p:cNvPr>
          <p:cNvSpPr>
            <a:spLocks noGrp="1"/>
          </p:cNvSpPr>
          <p:nvPr>
            <p:ph type="body" sz="quarter" idx="12" hasCustomPrompt="1"/>
          </p:nvPr>
        </p:nvSpPr>
        <p:spPr>
          <a:xfrm>
            <a:off x="444500" y="4798873"/>
            <a:ext cx="4127500" cy="798512"/>
          </a:xfrm>
        </p:spPr>
        <p:txBody>
          <a:bodyPr>
            <a:normAutofit/>
          </a:bodyPr>
          <a:lstStyle>
            <a:lvl1pPr marL="0" indent="0">
              <a:buNone/>
              <a:defRPr sz="2000">
                <a:solidFill>
                  <a:schemeClr val="bg1"/>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Date</a:t>
            </a:r>
          </a:p>
        </p:txBody>
      </p:sp>
      <p:grpSp>
        <p:nvGrpSpPr>
          <p:cNvPr id="8" name="Group 7">
            <a:extLst>
              <a:ext uri="{FF2B5EF4-FFF2-40B4-BE49-F238E27FC236}">
                <a16:creationId xmlns:a16="http://schemas.microsoft.com/office/drawing/2014/main" id="{808F3DF6-1670-35BE-8C0B-665DC7F0CF77}"/>
              </a:ext>
            </a:extLst>
          </p:cNvPr>
          <p:cNvGrpSpPr/>
          <p:nvPr userDrawn="1"/>
        </p:nvGrpSpPr>
        <p:grpSpPr>
          <a:xfrm>
            <a:off x="7733655" y="305334"/>
            <a:ext cx="4396353" cy="2040517"/>
            <a:chOff x="9099395" y="144965"/>
            <a:chExt cx="3092605" cy="1534460"/>
          </a:xfrm>
        </p:grpSpPr>
        <p:pic>
          <p:nvPicPr>
            <p:cNvPr id="12" name="Picture 11" descr="A black background with a black and white logo&#10;&#10;Description automatically generated with medium confidence">
              <a:extLst>
                <a:ext uri="{FF2B5EF4-FFF2-40B4-BE49-F238E27FC236}">
                  <a16:creationId xmlns:a16="http://schemas.microsoft.com/office/drawing/2014/main" id="{243CF610-5DC0-0857-4EED-37C4826242C5}"/>
                </a:ext>
              </a:extLst>
            </p:cNvPr>
            <p:cNvPicPr>
              <a:picLocks noChangeAspect="1"/>
            </p:cNvPicPr>
            <p:nvPr userDrawn="1"/>
          </p:nvPicPr>
          <p:blipFill>
            <a:blip r:embed="rId3" cstate="screen">
              <a:extLst>
                <a:ext uri="{28A0092B-C50C-407E-A947-70E740481C1C}">
                  <a14:useLocalDpi xmlns:a14="http://schemas.microsoft.com/office/drawing/2010/main"/>
                </a:ext>
              </a:extLst>
            </a:blip>
            <a:srcRect r="49377"/>
            <a:stretch/>
          </p:blipFill>
          <p:spPr>
            <a:xfrm>
              <a:off x="9099395" y="144965"/>
              <a:ext cx="3092605" cy="1534460"/>
            </a:xfrm>
            <a:prstGeom prst="rect">
              <a:avLst/>
            </a:prstGeom>
          </p:spPr>
        </p:pic>
        <p:pic>
          <p:nvPicPr>
            <p:cNvPr id="7" name="Picture 6" descr="A black background with a black and white logo&#10;&#10;Description automatically generated with medium confidence">
              <a:extLst>
                <a:ext uri="{FF2B5EF4-FFF2-40B4-BE49-F238E27FC236}">
                  <a16:creationId xmlns:a16="http://schemas.microsoft.com/office/drawing/2014/main" id="{DF98FF9D-8650-CA0B-FEAF-0B9FB8BC3701}"/>
                </a:ext>
              </a:extLst>
            </p:cNvPr>
            <p:cNvPicPr>
              <a:picLocks noChangeAspect="1"/>
            </p:cNvPicPr>
            <p:nvPr userDrawn="1"/>
          </p:nvPicPr>
          <p:blipFill>
            <a:blip r:embed="rId4" cstate="screen">
              <a:extLst>
                <a:ext uri="{28A0092B-C50C-407E-A947-70E740481C1C}">
                  <a14:useLocalDpi xmlns:a14="http://schemas.microsoft.com/office/drawing/2010/main"/>
                </a:ext>
              </a:extLst>
            </a:blip>
            <a:srcRect l="33233" t="26712" r="35948" b="19123"/>
            <a:stretch/>
          </p:blipFill>
          <p:spPr>
            <a:xfrm>
              <a:off x="10635112" y="497278"/>
              <a:ext cx="1207484" cy="952381"/>
            </a:xfrm>
            <a:prstGeom prst="rect">
              <a:avLst/>
            </a:prstGeom>
          </p:spPr>
        </p:pic>
      </p:grpSp>
    </p:spTree>
    <p:extLst>
      <p:ext uri="{BB962C8B-B14F-4D97-AF65-F5344CB8AC3E}">
        <p14:creationId xmlns:p14="http://schemas.microsoft.com/office/powerpoint/2010/main" val="2026161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lumns">
    <p:spTree>
      <p:nvGrpSpPr>
        <p:cNvPr id="1" name=""/>
        <p:cNvGrpSpPr/>
        <p:nvPr/>
      </p:nvGrpSpPr>
      <p:grpSpPr>
        <a:xfrm>
          <a:off x="0" y="0"/>
          <a:ext cx="0" cy="0"/>
          <a:chOff x="0" y="0"/>
          <a:chExt cx="0" cy="0"/>
        </a:xfrm>
      </p:grpSpPr>
      <p:pic>
        <p:nvPicPr>
          <p:cNvPr id="10" name="Picture 9" descr="A map of the continent&#10;&#10;Description automatically generated">
            <a:extLst>
              <a:ext uri="{FF2B5EF4-FFF2-40B4-BE49-F238E27FC236}">
                <a16:creationId xmlns:a16="http://schemas.microsoft.com/office/drawing/2014/main" id="{64A40016-2A4D-4C82-4C59-40AAED68044C}"/>
              </a:ext>
            </a:extLst>
          </p:cNvPr>
          <p:cNvPicPr>
            <a:picLocks noChangeAspect="1"/>
          </p:cNvPicPr>
          <p:nvPr userDrawn="1"/>
        </p:nvPicPr>
        <p:blipFill>
          <a:blip r:embed="rId2" cstate="screen">
            <a:alphaModFix amt="46000"/>
            <a:extLst>
              <a:ext uri="{28A0092B-C50C-407E-A947-70E740481C1C}">
                <a14:useLocalDpi xmlns:a14="http://schemas.microsoft.com/office/drawing/2010/main"/>
              </a:ext>
            </a:extLst>
          </a:blip>
          <a:stretch>
            <a:fillRect/>
          </a:stretch>
        </p:blipFill>
        <p:spPr>
          <a:xfrm>
            <a:off x="6115836" y="595116"/>
            <a:ext cx="5888182" cy="5667768"/>
          </a:xfrm>
          <a:prstGeom prst="rect">
            <a:avLst/>
          </a:prstGeom>
        </p:spPr>
      </p:pic>
      <p:sp>
        <p:nvSpPr>
          <p:cNvPr id="3" name="Content Placeholder 2">
            <a:extLst>
              <a:ext uri="{FF2B5EF4-FFF2-40B4-BE49-F238E27FC236}">
                <a16:creationId xmlns:a16="http://schemas.microsoft.com/office/drawing/2014/main" id="{189882E0-BCB7-F20E-0AC6-8450EBAF31E9}"/>
              </a:ext>
            </a:extLst>
          </p:cNvPr>
          <p:cNvSpPr>
            <a:spLocks noGrp="1"/>
          </p:cNvSpPr>
          <p:nvPr>
            <p:ph idx="1" hasCustomPrompt="1"/>
          </p:nvPr>
        </p:nvSpPr>
        <p:spPr>
          <a:xfrm>
            <a:off x="838200" y="2372695"/>
            <a:ext cx="4997824" cy="3804267"/>
          </a:xfrm>
        </p:spPr>
        <p:txBody>
          <a:bodyPr>
            <a:normAutofit/>
          </a:bodyPr>
          <a:lstStyle>
            <a:lvl1pPr marL="0" indent="0">
              <a:lnSpc>
                <a:spcPct val="100000"/>
              </a:lnSpc>
              <a:buNone/>
              <a:defRPr sz="2000">
                <a:solidFill>
                  <a:schemeClr val="tx2"/>
                </a:solidFill>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a:t>
            </a:r>
          </a:p>
          <a:p>
            <a:pPr lvl="0"/>
            <a:r>
              <a:rPr lang="en-US" dirty="0"/>
              <a:t>Here</a:t>
            </a:r>
          </a:p>
        </p:txBody>
      </p:sp>
      <p:sp>
        <p:nvSpPr>
          <p:cNvPr id="5" name="Footer Placeholder 4">
            <a:extLst>
              <a:ext uri="{FF2B5EF4-FFF2-40B4-BE49-F238E27FC236}">
                <a16:creationId xmlns:a16="http://schemas.microsoft.com/office/drawing/2014/main" id="{04DA89C7-FACB-B736-D90F-3A04CAB76D57}"/>
              </a:ext>
            </a:extLst>
          </p:cNvPr>
          <p:cNvSpPr>
            <a:spLocks noGrp="1"/>
          </p:cNvSpPr>
          <p:nvPr>
            <p:ph type="ftr" sz="quarter" idx="11"/>
          </p:nvPr>
        </p:nvSpPr>
        <p:spPr>
          <a:xfrm>
            <a:off x="838200" y="6356350"/>
            <a:ext cx="4114800" cy="365125"/>
          </a:xfrm>
        </p:spPr>
        <p:txBody>
          <a:bodyPr/>
          <a:lstStyle>
            <a:lvl1pPr algn="l">
              <a:defRPr>
                <a:solidFill>
                  <a:schemeClr val="accent1"/>
                </a:solidFill>
              </a:defRPr>
            </a:lvl1pPr>
          </a:lstStyle>
          <a:p>
            <a:r>
              <a:rPr lang="en-US" dirty="0">
                <a:latin typeface="Google Sans"/>
              </a:rPr>
              <a:t>African Association of Accountants General</a:t>
            </a:r>
            <a:endParaRPr lang="en-US" dirty="0"/>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63573"/>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123E8E7F-F752-17FC-5808-5CD8FDA9CD19}"/>
              </a:ext>
            </a:extLst>
          </p:cNvPr>
          <p:cNvSpPr>
            <a:spLocks noGrp="1"/>
          </p:cNvSpPr>
          <p:nvPr>
            <p:ph idx="13" hasCustomPrompt="1"/>
          </p:nvPr>
        </p:nvSpPr>
        <p:spPr>
          <a:xfrm>
            <a:off x="6355978" y="2279229"/>
            <a:ext cx="4997824" cy="3897733"/>
          </a:xfrm>
        </p:spPr>
        <p:txBody>
          <a:bodyPr>
            <a:normAutofit/>
          </a:bodyPr>
          <a:lstStyle>
            <a:lvl1pPr marL="0" indent="0">
              <a:lnSpc>
                <a:spcPct val="100000"/>
              </a:lnSpc>
              <a:buNone/>
              <a:defRPr sz="2000">
                <a:solidFill>
                  <a:schemeClr val="tx2"/>
                </a:solidFill>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a:t>
            </a:r>
          </a:p>
          <a:p>
            <a:pPr lvl="0"/>
            <a:r>
              <a:rPr lang="en-US" dirty="0"/>
              <a:t>Here</a:t>
            </a:r>
          </a:p>
        </p:txBody>
      </p:sp>
      <p:sp>
        <p:nvSpPr>
          <p:cNvPr id="12" name="Title 1">
            <a:extLst>
              <a:ext uri="{FF2B5EF4-FFF2-40B4-BE49-F238E27FC236}">
                <a16:creationId xmlns:a16="http://schemas.microsoft.com/office/drawing/2014/main" id="{8E8BCA70-0352-A24D-899F-229BF5EEAFEF}"/>
              </a:ext>
            </a:extLst>
          </p:cNvPr>
          <p:cNvSpPr>
            <a:spLocks noGrp="1"/>
          </p:cNvSpPr>
          <p:nvPr>
            <p:ph type="title"/>
          </p:nvPr>
        </p:nvSpPr>
        <p:spPr>
          <a:xfrm>
            <a:off x="818365" y="1755096"/>
            <a:ext cx="10535435" cy="524134"/>
          </a:xfrm>
        </p:spPr>
        <p:txBody>
          <a:bodyPr>
            <a:noAutofit/>
          </a:bodyPr>
          <a:lstStyle>
            <a:lvl1pPr>
              <a:defRPr sz="2800" b="1">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cxnSp>
        <p:nvCxnSpPr>
          <p:cNvPr id="13" name="Straight Connector 12">
            <a:extLst>
              <a:ext uri="{FF2B5EF4-FFF2-40B4-BE49-F238E27FC236}">
                <a16:creationId xmlns:a16="http://schemas.microsoft.com/office/drawing/2014/main" id="{F4BEB7EE-7073-23D6-88A7-DC8FB29596D1}"/>
              </a:ext>
            </a:extLst>
          </p:cNvPr>
          <p:cNvCxnSpPr>
            <a:cxnSpLocks/>
          </p:cNvCxnSpPr>
          <p:nvPr userDrawn="1"/>
        </p:nvCxnSpPr>
        <p:spPr>
          <a:xfrm>
            <a:off x="848118" y="1553440"/>
            <a:ext cx="10515600" cy="0"/>
          </a:xfrm>
          <a:prstGeom prst="line">
            <a:avLst/>
          </a:prstGeom>
        </p:spPr>
        <p:style>
          <a:lnRef idx="3">
            <a:schemeClr val="accent3"/>
          </a:lnRef>
          <a:fillRef idx="0">
            <a:schemeClr val="accent3"/>
          </a:fillRef>
          <a:effectRef idx="2">
            <a:schemeClr val="accent3"/>
          </a:effectRef>
          <a:fontRef idx="minor">
            <a:schemeClr val="tx1"/>
          </a:fontRef>
        </p:style>
      </p:cxnSp>
      <p:pic>
        <p:nvPicPr>
          <p:cNvPr id="14" name="Picture 13" descr="A black background with a black and white logo&#10;&#10;Description automatically generated with medium confidence">
            <a:extLst>
              <a:ext uri="{FF2B5EF4-FFF2-40B4-BE49-F238E27FC236}">
                <a16:creationId xmlns:a16="http://schemas.microsoft.com/office/drawing/2014/main" id="{47FAB94A-668E-511A-C140-301862EAA848}"/>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693237" y="233432"/>
            <a:ext cx="1648522" cy="1300242"/>
          </a:xfrm>
          <a:prstGeom prst="rect">
            <a:avLst/>
          </a:prstGeom>
        </p:spPr>
      </p:pic>
    </p:spTree>
    <p:extLst>
      <p:ext uri="{BB962C8B-B14F-4D97-AF65-F5344CB8AC3E}">
        <p14:creationId xmlns:p14="http://schemas.microsoft.com/office/powerpoint/2010/main" val="1161607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hree Columns">
    <p:spTree>
      <p:nvGrpSpPr>
        <p:cNvPr id="1" name=""/>
        <p:cNvGrpSpPr/>
        <p:nvPr/>
      </p:nvGrpSpPr>
      <p:grpSpPr>
        <a:xfrm>
          <a:off x="0" y="0"/>
          <a:ext cx="0" cy="0"/>
          <a:chOff x="0" y="0"/>
          <a:chExt cx="0" cy="0"/>
        </a:xfrm>
      </p:grpSpPr>
      <p:pic>
        <p:nvPicPr>
          <p:cNvPr id="7" name="Picture 6" descr="A map of the continent&#10;&#10;Description automatically generated">
            <a:extLst>
              <a:ext uri="{FF2B5EF4-FFF2-40B4-BE49-F238E27FC236}">
                <a16:creationId xmlns:a16="http://schemas.microsoft.com/office/drawing/2014/main" id="{85D46E97-7EF7-9990-B9B7-D9E750BBE4AE}"/>
              </a:ext>
            </a:extLst>
          </p:cNvPr>
          <p:cNvPicPr>
            <a:picLocks noChangeAspect="1"/>
          </p:cNvPicPr>
          <p:nvPr userDrawn="1"/>
        </p:nvPicPr>
        <p:blipFill>
          <a:blip r:embed="rId2" cstate="screen">
            <a:alphaModFix amt="46000"/>
            <a:extLst>
              <a:ext uri="{28A0092B-C50C-407E-A947-70E740481C1C}">
                <a14:useLocalDpi xmlns:a14="http://schemas.microsoft.com/office/drawing/2010/main"/>
              </a:ext>
            </a:extLst>
          </a:blip>
          <a:stretch>
            <a:fillRect/>
          </a:stretch>
        </p:blipFill>
        <p:spPr>
          <a:xfrm>
            <a:off x="6115836" y="595116"/>
            <a:ext cx="5888182" cy="5667768"/>
          </a:xfrm>
          <a:prstGeom prst="rect">
            <a:avLst/>
          </a:prstGeom>
        </p:spPr>
      </p:pic>
      <p:sp>
        <p:nvSpPr>
          <p:cNvPr id="3" name="Content Placeholder 2">
            <a:extLst>
              <a:ext uri="{FF2B5EF4-FFF2-40B4-BE49-F238E27FC236}">
                <a16:creationId xmlns:a16="http://schemas.microsoft.com/office/drawing/2014/main" id="{189882E0-BCB7-F20E-0AC6-8450EBAF31E9}"/>
              </a:ext>
            </a:extLst>
          </p:cNvPr>
          <p:cNvSpPr>
            <a:spLocks noGrp="1"/>
          </p:cNvSpPr>
          <p:nvPr>
            <p:ph idx="1" hasCustomPrompt="1"/>
          </p:nvPr>
        </p:nvSpPr>
        <p:spPr>
          <a:xfrm>
            <a:off x="838200" y="2279230"/>
            <a:ext cx="3164540" cy="3851040"/>
          </a:xfrm>
        </p:spPr>
        <p:txBody>
          <a:bodyP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a:t>
            </a:r>
          </a:p>
          <a:p>
            <a:pPr lvl="0"/>
            <a:r>
              <a:rPr lang="en-US" dirty="0"/>
              <a:t>Here</a:t>
            </a:r>
          </a:p>
        </p:txBody>
      </p:sp>
      <p:sp>
        <p:nvSpPr>
          <p:cNvPr id="5" name="Footer Placeholder 4">
            <a:extLst>
              <a:ext uri="{FF2B5EF4-FFF2-40B4-BE49-F238E27FC236}">
                <a16:creationId xmlns:a16="http://schemas.microsoft.com/office/drawing/2014/main" id="{04DA89C7-FACB-B736-D90F-3A04CAB76D57}"/>
              </a:ext>
            </a:extLst>
          </p:cNvPr>
          <p:cNvSpPr>
            <a:spLocks noGrp="1"/>
          </p:cNvSpPr>
          <p:nvPr>
            <p:ph type="ftr" sz="quarter" idx="11"/>
          </p:nvPr>
        </p:nvSpPr>
        <p:spPr>
          <a:xfrm>
            <a:off x="838200" y="6356350"/>
            <a:ext cx="4114800" cy="365125"/>
          </a:xfrm>
        </p:spPr>
        <p:txBody>
          <a:bodyPr/>
          <a:lstStyle>
            <a:lvl1pPr algn="l">
              <a:defRPr>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African Association of Accountants General</a:t>
            </a:r>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63573"/>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0AD9B2CA-DF85-99DD-88A8-FE71CCC3D340}"/>
              </a:ext>
            </a:extLst>
          </p:cNvPr>
          <p:cNvSpPr>
            <a:spLocks noGrp="1"/>
          </p:cNvSpPr>
          <p:nvPr>
            <p:ph idx="13" hasCustomPrompt="1"/>
          </p:nvPr>
        </p:nvSpPr>
        <p:spPr>
          <a:xfrm>
            <a:off x="4513730" y="2279229"/>
            <a:ext cx="3164540" cy="3869211"/>
          </a:xfrm>
        </p:spPr>
        <p:txBody>
          <a:bodyP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a:t>
            </a:r>
          </a:p>
          <a:p>
            <a:pPr lvl="0"/>
            <a:r>
              <a:rPr lang="en-US" dirty="0"/>
              <a:t>Here</a:t>
            </a:r>
          </a:p>
        </p:txBody>
      </p:sp>
      <p:sp>
        <p:nvSpPr>
          <p:cNvPr id="12" name="Content Placeholder 2">
            <a:extLst>
              <a:ext uri="{FF2B5EF4-FFF2-40B4-BE49-F238E27FC236}">
                <a16:creationId xmlns:a16="http://schemas.microsoft.com/office/drawing/2014/main" id="{3F60D9CD-04BA-84EB-10E5-4B0381177273}"/>
              </a:ext>
            </a:extLst>
          </p:cNvPr>
          <p:cNvSpPr>
            <a:spLocks noGrp="1"/>
          </p:cNvSpPr>
          <p:nvPr>
            <p:ph idx="14" hasCustomPrompt="1"/>
          </p:nvPr>
        </p:nvSpPr>
        <p:spPr>
          <a:xfrm>
            <a:off x="8189260" y="2261058"/>
            <a:ext cx="3164540" cy="3869211"/>
          </a:xfrm>
        </p:spPr>
        <p:txBody>
          <a:bodyP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Text</a:t>
            </a:r>
          </a:p>
          <a:p>
            <a:pPr lvl="0"/>
            <a:r>
              <a:rPr lang="en-US" dirty="0"/>
              <a:t>Here</a:t>
            </a:r>
          </a:p>
        </p:txBody>
      </p:sp>
      <p:sp>
        <p:nvSpPr>
          <p:cNvPr id="13" name="Title 1">
            <a:extLst>
              <a:ext uri="{FF2B5EF4-FFF2-40B4-BE49-F238E27FC236}">
                <a16:creationId xmlns:a16="http://schemas.microsoft.com/office/drawing/2014/main" id="{4C1A26AA-37B2-CBB0-559E-656FDE064187}"/>
              </a:ext>
            </a:extLst>
          </p:cNvPr>
          <p:cNvSpPr>
            <a:spLocks noGrp="1"/>
          </p:cNvSpPr>
          <p:nvPr>
            <p:ph type="title"/>
          </p:nvPr>
        </p:nvSpPr>
        <p:spPr>
          <a:xfrm>
            <a:off x="818365" y="1755096"/>
            <a:ext cx="10535435" cy="524134"/>
          </a:xfrm>
        </p:spPr>
        <p:txBody>
          <a:bodyPr>
            <a:noAutofit/>
          </a:bodyPr>
          <a:lstStyle>
            <a:lvl1pPr>
              <a:defRPr sz="2800" b="1">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cxnSp>
        <p:nvCxnSpPr>
          <p:cNvPr id="14" name="Straight Connector 13">
            <a:extLst>
              <a:ext uri="{FF2B5EF4-FFF2-40B4-BE49-F238E27FC236}">
                <a16:creationId xmlns:a16="http://schemas.microsoft.com/office/drawing/2014/main" id="{8603CC14-79AE-AED4-1CE3-552744E6662F}"/>
              </a:ext>
            </a:extLst>
          </p:cNvPr>
          <p:cNvCxnSpPr>
            <a:cxnSpLocks/>
          </p:cNvCxnSpPr>
          <p:nvPr userDrawn="1"/>
        </p:nvCxnSpPr>
        <p:spPr>
          <a:xfrm>
            <a:off x="848118" y="1553440"/>
            <a:ext cx="10515600" cy="0"/>
          </a:xfrm>
          <a:prstGeom prst="line">
            <a:avLst/>
          </a:prstGeom>
        </p:spPr>
        <p:style>
          <a:lnRef idx="3">
            <a:schemeClr val="accent3"/>
          </a:lnRef>
          <a:fillRef idx="0">
            <a:schemeClr val="accent3"/>
          </a:fillRef>
          <a:effectRef idx="2">
            <a:schemeClr val="accent3"/>
          </a:effectRef>
          <a:fontRef idx="minor">
            <a:schemeClr val="tx1"/>
          </a:fontRef>
        </p:style>
      </p:cxnSp>
      <p:pic>
        <p:nvPicPr>
          <p:cNvPr id="15" name="Picture 14" descr="A black background with a black and white logo&#10;&#10;Description automatically generated with medium confidence">
            <a:extLst>
              <a:ext uri="{FF2B5EF4-FFF2-40B4-BE49-F238E27FC236}">
                <a16:creationId xmlns:a16="http://schemas.microsoft.com/office/drawing/2014/main" id="{AC9B8609-3F73-74D6-6590-134E4A803301}"/>
              </a:ext>
            </a:extLst>
          </p:cNvPr>
          <p:cNvPicPr>
            <a:picLocks noChangeAspect="1"/>
          </p:cNvPicPr>
          <p:nvPr userDrawn="1"/>
        </p:nvPicPr>
        <p:blipFill>
          <a:blip r:embed="rId3" cstate="screen">
            <a:extLst>
              <a:ext uri="{28A0092B-C50C-407E-A947-70E740481C1C}">
                <a14:useLocalDpi xmlns:a14="http://schemas.microsoft.com/office/drawing/2010/main"/>
              </a:ext>
            </a:extLst>
          </a:blip>
          <a:srcRect l="33233" t="26712" r="35948" b="19123"/>
          <a:stretch/>
        </p:blipFill>
        <p:spPr>
          <a:xfrm>
            <a:off x="693237" y="233432"/>
            <a:ext cx="1648522" cy="1300242"/>
          </a:xfrm>
          <a:prstGeom prst="rect">
            <a:avLst/>
          </a:prstGeom>
        </p:spPr>
      </p:pic>
    </p:spTree>
    <p:extLst>
      <p:ext uri="{BB962C8B-B14F-4D97-AF65-F5344CB8AC3E}">
        <p14:creationId xmlns:p14="http://schemas.microsoft.com/office/powerpoint/2010/main" val="2586446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C3936-5E12-C142-4C52-EAA06B8A612C}"/>
              </a:ext>
            </a:extLst>
          </p:cNvPr>
          <p:cNvSpPr>
            <a:spLocks noGrp="1"/>
          </p:cNvSpPr>
          <p:nvPr>
            <p:ph type="title"/>
          </p:nvPr>
        </p:nvSpPr>
        <p:spPr>
          <a:xfrm>
            <a:off x="424957" y="4094306"/>
            <a:ext cx="4460662" cy="1033200"/>
          </a:xfrm>
        </p:spPr>
        <p:txBody>
          <a:bodyPr>
            <a:normAutofit/>
          </a:bodyPr>
          <a:lstStyle>
            <a:lvl1pPr algn="ctr">
              <a:defRPr sz="2400" b="1">
                <a:solidFill>
                  <a:schemeClr val="accent6"/>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63573"/>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2">
            <a:extLst>
              <a:ext uri="{FF2B5EF4-FFF2-40B4-BE49-F238E27FC236}">
                <a16:creationId xmlns:a16="http://schemas.microsoft.com/office/drawing/2014/main" id="{989192D4-88E2-4468-1E9A-42EDFC56BF2D}"/>
              </a:ext>
            </a:extLst>
          </p:cNvPr>
          <p:cNvSpPr>
            <a:spLocks noGrp="1"/>
          </p:cNvSpPr>
          <p:nvPr>
            <p:ph idx="13" hasCustomPrompt="1"/>
          </p:nvPr>
        </p:nvSpPr>
        <p:spPr>
          <a:xfrm>
            <a:off x="5310576" y="0"/>
            <a:ext cx="6845365" cy="6858000"/>
          </a:xfrm>
        </p:spPr>
        <p:txBody>
          <a:bodyPr anchor="ctr">
            <a:normAutofit/>
          </a:bodyPr>
          <a:lstStyle>
            <a:lvl1pPr marL="0" indent="0">
              <a:lnSpc>
                <a:spcPct val="100000"/>
              </a:lnSpc>
              <a:buNone/>
              <a:defRPr sz="20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en-US" dirty="0"/>
              <a:t>Insert Image Here</a:t>
            </a:r>
          </a:p>
        </p:txBody>
      </p:sp>
      <p:pic>
        <p:nvPicPr>
          <p:cNvPr id="15" name="Picture 14" descr="A green mountains and sun&#10;&#10;Description automatically generated">
            <a:extLst>
              <a:ext uri="{FF2B5EF4-FFF2-40B4-BE49-F238E27FC236}">
                <a16:creationId xmlns:a16="http://schemas.microsoft.com/office/drawing/2014/main" id="{BA5BC124-8171-BDE6-5801-779BF02D671F}"/>
              </a:ext>
            </a:extLst>
          </p:cNvPr>
          <p:cNvPicPr>
            <a:picLocks noChangeAspect="1"/>
          </p:cNvPicPr>
          <p:nvPr userDrawn="1"/>
        </p:nvPicPr>
        <p:blipFill>
          <a:blip r:embed="rId2" cstate="screen">
            <a:alphaModFix amt="52000"/>
            <a:extLst>
              <a:ext uri="{28A0092B-C50C-407E-A947-70E740481C1C}">
                <a14:useLocalDpi xmlns:a14="http://schemas.microsoft.com/office/drawing/2010/main"/>
              </a:ext>
            </a:extLst>
          </a:blip>
          <a:stretch>
            <a:fillRect/>
          </a:stretch>
        </p:blipFill>
        <p:spPr>
          <a:xfrm>
            <a:off x="636852" y="6237917"/>
            <a:ext cx="1365161" cy="572870"/>
          </a:xfrm>
          <a:prstGeom prst="rect">
            <a:avLst/>
          </a:prstGeom>
        </p:spPr>
      </p:pic>
      <p:pic>
        <p:nvPicPr>
          <p:cNvPr id="16" name="Picture 15" descr="A green mountains and sun&#10;&#10;Description automatically generated">
            <a:extLst>
              <a:ext uri="{FF2B5EF4-FFF2-40B4-BE49-F238E27FC236}">
                <a16:creationId xmlns:a16="http://schemas.microsoft.com/office/drawing/2014/main" id="{27318246-DA7E-5B52-2AF7-1A8F5F0F5BE9}"/>
              </a:ext>
            </a:extLst>
          </p:cNvPr>
          <p:cNvPicPr>
            <a:picLocks noChangeAspect="1"/>
          </p:cNvPicPr>
          <p:nvPr userDrawn="1"/>
        </p:nvPicPr>
        <p:blipFill>
          <a:blip r:embed="rId2" cstate="screen">
            <a:alphaModFix amt="52000"/>
            <a:extLst>
              <a:ext uri="{28A0092B-C50C-407E-A947-70E740481C1C}">
                <a14:useLocalDpi xmlns:a14="http://schemas.microsoft.com/office/drawing/2010/main"/>
              </a:ext>
            </a:extLst>
          </a:blip>
          <a:stretch>
            <a:fillRect/>
          </a:stretch>
        </p:blipFill>
        <p:spPr>
          <a:xfrm>
            <a:off x="2750095" y="6252477"/>
            <a:ext cx="1365161" cy="572870"/>
          </a:xfrm>
          <a:prstGeom prst="rect">
            <a:avLst/>
          </a:prstGeom>
        </p:spPr>
      </p:pic>
      <p:pic>
        <p:nvPicPr>
          <p:cNvPr id="18" name="Picture 17">
            <a:extLst>
              <a:ext uri="{FF2B5EF4-FFF2-40B4-BE49-F238E27FC236}">
                <a16:creationId xmlns:a16="http://schemas.microsoft.com/office/drawing/2014/main" id="{4F78F18A-E3F0-53C4-C9F6-8470FE1F5538}"/>
              </a:ext>
            </a:extLst>
          </p:cNvPr>
          <p:cNvPicPr>
            <a:picLocks noChangeAspect="1"/>
          </p:cNvPicPr>
          <p:nvPr userDrawn="1"/>
        </p:nvPicPr>
        <p:blipFill>
          <a:blip r:embed="rId3" cstate="screen">
            <a:extLst>
              <a:ext uri="{28A0092B-C50C-407E-A947-70E740481C1C}">
                <a14:useLocalDpi xmlns:a14="http://schemas.microsoft.com/office/drawing/2010/main"/>
              </a:ext>
            </a:extLst>
          </a:blip>
          <a:srcRect t="24125" b="24032"/>
          <a:stretch/>
        </p:blipFill>
        <p:spPr>
          <a:xfrm>
            <a:off x="1379349" y="1447151"/>
            <a:ext cx="2299297" cy="1685864"/>
          </a:xfrm>
          <a:prstGeom prst="rect">
            <a:avLst/>
          </a:prstGeom>
        </p:spPr>
      </p:pic>
    </p:spTree>
    <p:extLst>
      <p:ext uri="{BB962C8B-B14F-4D97-AF65-F5344CB8AC3E}">
        <p14:creationId xmlns:p14="http://schemas.microsoft.com/office/powerpoint/2010/main" val="3145935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17816D-FA5A-7CFA-49E5-C3A80A14607C}"/>
              </a:ext>
            </a:extLst>
          </p:cNvPr>
          <p:cNvSpPr/>
          <p:nvPr userDrawn="1"/>
        </p:nvSpPr>
        <p:spPr>
          <a:xfrm>
            <a:off x="0" y="6056"/>
            <a:ext cx="12192000" cy="6858000"/>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DC3936-5E12-C142-4C52-EAA06B8A612C}"/>
              </a:ext>
            </a:extLst>
          </p:cNvPr>
          <p:cNvSpPr>
            <a:spLocks noGrp="1"/>
          </p:cNvSpPr>
          <p:nvPr>
            <p:ph type="title"/>
          </p:nvPr>
        </p:nvSpPr>
        <p:spPr>
          <a:xfrm>
            <a:off x="680225" y="3777821"/>
            <a:ext cx="5761463" cy="1033200"/>
          </a:xfrm>
        </p:spPr>
        <p:txBody>
          <a:bodyPr>
            <a:normAutofit/>
          </a:bodyPr>
          <a:lstStyle>
            <a:lvl1pPr>
              <a:defRPr sz="2800" b="1">
                <a:solidFill>
                  <a:schemeClr val="accent6"/>
                </a:solidFill>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pic>
        <p:nvPicPr>
          <p:cNvPr id="10" name="Picture 9">
            <a:extLst>
              <a:ext uri="{FF2B5EF4-FFF2-40B4-BE49-F238E27FC236}">
                <a16:creationId xmlns:a16="http://schemas.microsoft.com/office/drawing/2014/main" id="{C152F07E-5722-399B-DE1E-269C850FCB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t="24761" b="24464"/>
          <a:stretch/>
        </p:blipFill>
        <p:spPr>
          <a:xfrm>
            <a:off x="770049" y="805913"/>
            <a:ext cx="2071896" cy="1487836"/>
          </a:xfrm>
          <a:prstGeom prst="rect">
            <a:avLst/>
          </a:prstGeom>
        </p:spPr>
      </p:pic>
      <p:pic>
        <p:nvPicPr>
          <p:cNvPr id="17" name="Picture 16">
            <a:extLst>
              <a:ext uri="{FF2B5EF4-FFF2-40B4-BE49-F238E27FC236}">
                <a16:creationId xmlns:a16="http://schemas.microsoft.com/office/drawing/2014/main" id="{B9913345-611C-FD3B-E88F-C4B3D6D7D3FF}"/>
              </a:ext>
            </a:extLst>
          </p:cNvPr>
          <p:cNvPicPr>
            <a:picLocks noChangeAspect="1"/>
          </p:cNvPicPr>
          <p:nvPr userDrawn="1"/>
        </p:nvPicPr>
        <p:blipFill>
          <a:blip r:embed="rId3" cstate="screen">
            <a:alphaModFix amt="36000"/>
            <a:extLst>
              <a:ext uri="{28A0092B-C50C-407E-A947-70E740481C1C}">
                <a14:useLocalDpi xmlns:a14="http://schemas.microsoft.com/office/drawing/2010/main"/>
              </a:ext>
            </a:extLst>
          </a:blip>
          <a:srcRect b="14060"/>
          <a:stretch/>
        </p:blipFill>
        <p:spPr>
          <a:xfrm>
            <a:off x="3953814" y="404228"/>
            <a:ext cx="7762164" cy="6421120"/>
          </a:xfrm>
          <a:prstGeom prst="rect">
            <a:avLst/>
          </a:prstGeom>
        </p:spPr>
      </p:pic>
      <p:pic>
        <p:nvPicPr>
          <p:cNvPr id="19" name="Picture 18">
            <a:extLst>
              <a:ext uri="{FF2B5EF4-FFF2-40B4-BE49-F238E27FC236}">
                <a16:creationId xmlns:a16="http://schemas.microsoft.com/office/drawing/2014/main" id="{FADEF162-ADB2-3E04-A2A8-11F4B5DDD453}"/>
              </a:ext>
            </a:extLst>
          </p:cNvPr>
          <p:cNvPicPr>
            <a:picLocks noChangeAspect="1"/>
          </p:cNvPicPr>
          <p:nvPr userDrawn="1"/>
        </p:nvPicPr>
        <p:blipFill>
          <a:blip r:embed="rId4"/>
          <a:srcRect/>
          <a:stretch/>
        </p:blipFill>
        <p:spPr>
          <a:xfrm>
            <a:off x="5665677" y="1020240"/>
            <a:ext cx="5153039" cy="5701235"/>
          </a:xfrm>
          <a:prstGeom prst="rect">
            <a:avLst/>
          </a:prstGeom>
        </p:spPr>
      </p:pic>
    </p:spTree>
    <p:extLst>
      <p:ext uri="{BB962C8B-B14F-4D97-AF65-F5344CB8AC3E}">
        <p14:creationId xmlns:p14="http://schemas.microsoft.com/office/powerpoint/2010/main" val="362307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vider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17816D-FA5A-7CFA-49E5-C3A80A14607C}"/>
              </a:ext>
            </a:extLst>
          </p:cNvPr>
          <p:cNvSpPr/>
          <p:nvPr userDrawn="1"/>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DC3936-5E12-C142-4C52-EAA06B8A612C}"/>
              </a:ext>
            </a:extLst>
          </p:cNvPr>
          <p:cNvSpPr>
            <a:spLocks noGrp="1"/>
          </p:cNvSpPr>
          <p:nvPr>
            <p:ph type="title" hasCustomPrompt="1"/>
          </p:nvPr>
        </p:nvSpPr>
        <p:spPr>
          <a:xfrm>
            <a:off x="2002013" y="4798152"/>
            <a:ext cx="4877488" cy="825101"/>
          </a:xfrm>
        </p:spPr>
        <p:txBody>
          <a:bodyPr>
            <a:noAutofit/>
          </a:bodyPr>
          <a:lstStyle>
            <a:lvl1pPr algn="ctr">
              <a:defRPr sz="6000" b="1">
                <a:solidFill>
                  <a:schemeClr val="bg2"/>
                </a:solidFill>
                <a:latin typeface="Skia" panose="020D0502020204020204" pitchFamily="34" charset="0"/>
                <a:ea typeface="Brush Script MT" panose="03060802040406070304" pitchFamily="66" charset="-122"/>
                <a:cs typeface="Brush Script MT" panose="03060802040406070304" pitchFamily="66" charset="-122"/>
              </a:defRPr>
            </a:lvl1pPr>
          </a:lstStyle>
          <a:p>
            <a:r>
              <a:rPr lang="en-US" dirty="0"/>
              <a:t>Thank You</a:t>
            </a:r>
          </a:p>
        </p:txBody>
      </p:sp>
      <p:sp>
        <p:nvSpPr>
          <p:cNvPr id="9" name="Rectangle 8">
            <a:extLst>
              <a:ext uri="{FF2B5EF4-FFF2-40B4-BE49-F238E27FC236}">
                <a16:creationId xmlns:a16="http://schemas.microsoft.com/office/drawing/2014/main" id="{1AFD4C2E-2398-081E-7E2A-0B942A48BD5B}"/>
              </a:ext>
            </a:extLst>
          </p:cNvPr>
          <p:cNvSpPr/>
          <p:nvPr userDrawn="1"/>
        </p:nvSpPr>
        <p:spPr>
          <a:xfrm>
            <a:off x="0" y="6763573"/>
            <a:ext cx="12192000" cy="100483"/>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een mountains and sun&#10;&#10;Description automatically generated">
            <a:extLst>
              <a:ext uri="{FF2B5EF4-FFF2-40B4-BE49-F238E27FC236}">
                <a16:creationId xmlns:a16="http://schemas.microsoft.com/office/drawing/2014/main" id="{BA5BC124-8171-BDE6-5801-779BF02D671F}"/>
              </a:ext>
            </a:extLst>
          </p:cNvPr>
          <p:cNvPicPr>
            <a:picLocks noChangeAspect="1"/>
          </p:cNvPicPr>
          <p:nvPr userDrawn="1"/>
        </p:nvPicPr>
        <p:blipFill>
          <a:blip r:embed="rId2" cstate="screen">
            <a:alphaModFix amt="52000"/>
            <a:extLst>
              <a:ext uri="{28A0092B-C50C-407E-A947-70E740481C1C}">
                <a14:useLocalDpi xmlns:a14="http://schemas.microsoft.com/office/drawing/2010/main"/>
              </a:ext>
            </a:extLst>
          </a:blip>
          <a:stretch>
            <a:fillRect/>
          </a:stretch>
        </p:blipFill>
        <p:spPr>
          <a:xfrm>
            <a:off x="636852" y="6237917"/>
            <a:ext cx="1365161" cy="572870"/>
          </a:xfrm>
          <a:prstGeom prst="rect">
            <a:avLst/>
          </a:prstGeom>
        </p:spPr>
      </p:pic>
      <p:pic>
        <p:nvPicPr>
          <p:cNvPr id="16" name="Picture 15" descr="A green mountains and sun&#10;&#10;Description automatically generated">
            <a:extLst>
              <a:ext uri="{FF2B5EF4-FFF2-40B4-BE49-F238E27FC236}">
                <a16:creationId xmlns:a16="http://schemas.microsoft.com/office/drawing/2014/main" id="{27318246-DA7E-5B52-2AF7-1A8F5F0F5BE9}"/>
              </a:ext>
            </a:extLst>
          </p:cNvPr>
          <p:cNvPicPr>
            <a:picLocks noChangeAspect="1"/>
          </p:cNvPicPr>
          <p:nvPr userDrawn="1"/>
        </p:nvPicPr>
        <p:blipFill>
          <a:blip r:embed="rId2" cstate="screen">
            <a:alphaModFix amt="52000"/>
            <a:extLst>
              <a:ext uri="{28A0092B-C50C-407E-A947-70E740481C1C}">
                <a14:useLocalDpi xmlns:a14="http://schemas.microsoft.com/office/drawing/2010/main"/>
              </a:ext>
            </a:extLst>
          </a:blip>
          <a:stretch>
            <a:fillRect/>
          </a:stretch>
        </p:blipFill>
        <p:spPr>
          <a:xfrm>
            <a:off x="2750095" y="6252477"/>
            <a:ext cx="1365161" cy="572870"/>
          </a:xfrm>
          <a:prstGeom prst="rect">
            <a:avLst/>
          </a:prstGeom>
        </p:spPr>
      </p:pic>
      <p:pic>
        <p:nvPicPr>
          <p:cNvPr id="10" name="Picture 9" descr="A black and white logo&#10;&#10;Description automatically generated">
            <a:extLst>
              <a:ext uri="{FF2B5EF4-FFF2-40B4-BE49-F238E27FC236}">
                <a16:creationId xmlns:a16="http://schemas.microsoft.com/office/drawing/2014/main" id="{C152F07E-5722-399B-DE1E-269C850FCB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70049" y="542608"/>
            <a:ext cx="1236570" cy="925584"/>
          </a:xfrm>
          <a:prstGeom prst="rect">
            <a:avLst/>
          </a:prstGeom>
        </p:spPr>
      </p:pic>
      <p:pic>
        <p:nvPicPr>
          <p:cNvPr id="17" name="Picture 16">
            <a:extLst>
              <a:ext uri="{FF2B5EF4-FFF2-40B4-BE49-F238E27FC236}">
                <a16:creationId xmlns:a16="http://schemas.microsoft.com/office/drawing/2014/main" id="{B9913345-611C-FD3B-E88F-C4B3D6D7D3FF}"/>
              </a:ext>
            </a:extLst>
          </p:cNvPr>
          <p:cNvPicPr>
            <a:picLocks noChangeAspect="1"/>
          </p:cNvPicPr>
          <p:nvPr userDrawn="1"/>
        </p:nvPicPr>
        <p:blipFill>
          <a:blip r:embed="rId4" cstate="screen">
            <a:alphaModFix amt="36000"/>
            <a:extLst>
              <a:ext uri="{28A0092B-C50C-407E-A947-70E740481C1C}">
                <a14:useLocalDpi xmlns:a14="http://schemas.microsoft.com/office/drawing/2010/main"/>
              </a:ext>
            </a:extLst>
          </a:blip>
          <a:srcRect b="14060"/>
          <a:stretch/>
        </p:blipFill>
        <p:spPr>
          <a:xfrm>
            <a:off x="3953814" y="404228"/>
            <a:ext cx="7762164" cy="6421120"/>
          </a:xfrm>
          <a:prstGeom prst="rect">
            <a:avLst/>
          </a:prstGeom>
        </p:spPr>
      </p:pic>
      <p:pic>
        <p:nvPicPr>
          <p:cNvPr id="19" name="Picture 18" descr="A map of africa with white lines on black background&#10;&#10;Description automatically generated">
            <a:extLst>
              <a:ext uri="{FF2B5EF4-FFF2-40B4-BE49-F238E27FC236}">
                <a16:creationId xmlns:a16="http://schemas.microsoft.com/office/drawing/2014/main" id="{FADEF162-ADB2-3E04-A2A8-11F4B5DDD453}"/>
              </a:ext>
            </a:extLst>
          </p:cNvPr>
          <p:cNvPicPr>
            <a:picLocks noChangeAspect="1"/>
          </p:cNvPicPr>
          <p:nvPr userDrawn="1"/>
        </p:nvPicPr>
        <p:blipFill>
          <a:blip r:embed="rId5"/>
          <a:stretch>
            <a:fillRect/>
          </a:stretch>
        </p:blipFill>
        <p:spPr>
          <a:xfrm>
            <a:off x="5663993" y="1020240"/>
            <a:ext cx="5156407" cy="5701235"/>
          </a:xfrm>
          <a:prstGeom prst="rect">
            <a:avLst/>
          </a:prstGeom>
        </p:spPr>
      </p:pic>
    </p:spTree>
    <p:extLst>
      <p:ext uri="{BB962C8B-B14F-4D97-AF65-F5344CB8AC3E}">
        <p14:creationId xmlns:p14="http://schemas.microsoft.com/office/powerpoint/2010/main" val="1583529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DE5B90-5284-0E0A-7B60-C66BE32B1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FA3241D-8A32-C9DF-9214-5933E384D7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4CB42D-D414-8C9D-E7F6-31BCB02ECB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1346A7-1D97-F34F-A03C-105C3EB3D107}" type="datetime1">
              <a:rPr lang="en-US" smtClean="0"/>
              <a:t>3/7/25</a:t>
            </a:fld>
            <a:endParaRPr lang="en-US"/>
          </a:p>
        </p:txBody>
      </p:sp>
      <p:sp>
        <p:nvSpPr>
          <p:cNvPr id="5" name="Footer Placeholder 4">
            <a:extLst>
              <a:ext uri="{FF2B5EF4-FFF2-40B4-BE49-F238E27FC236}">
                <a16:creationId xmlns:a16="http://schemas.microsoft.com/office/drawing/2014/main" id="{9F722F12-5D0D-DB72-0DF2-859F69434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2nd AAAG Annual Conference</a:t>
            </a:r>
          </a:p>
        </p:txBody>
      </p:sp>
      <p:sp>
        <p:nvSpPr>
          <p:cNvPr id="6" name="Slide Number Placeholder 5">
            <a:extLst>
              <a:ext uri="{FF2B5EF4-FFF2-40B4-BE49-F238E27FC236}">
                <a16:creationId xmlns:a16="http://schemas.microsoft.com/office/drawing/2014/main" id="{35BE01DA-3D34-5E48-664D-93083EF0D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4BC1B3-137A-2245-95EF-719FA0FB3CB1}" type="slidenum">
              <a:rPr lang="en-US" smtClean="0"/>
              <a:t>‹#›</a:t>
            </a:fld>
            <a:endParaRPr lang="en-US"/>
          </a:p>
        </p:txBody>
      </p:sp>
    </p:spTree>
    <p:extLst>
      <p:ext uri="{BB962C8B-B14F-4D97-AF65-F5344CB8AC3E}">
        <p14:creationId xmlns:p14="http://schemas.microsoft.com/office/powerpoint/2010/main" val="1601896831"/>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50" r:id="rId3"/>
    <p:sldLayoutId id="2147483663" r:id="rId4"/>
    <p:sldLayoutId id="2147483666" r:id="rId5"/>
    <p:sldLayoutId id="2147483658" r:id="rId6"/>
    <p:sldLayoutId id="2147483659" r:id="rId7"/>
    <p:sldLayoutId id="2147483660" r:id="rId8"/>
    <p:sldLayoutId id="2147483662" r:id="rId9"/>
    <p:sldLayoutId id="2147483661" r:id="rId10"/>
  </p:sldLayoutIdLst>
  <p:hf hdr="0" dt="0"/>
  <p:txStyles>
    <p:titleStyle>
      <a:lvl1pPr algn="l" defTabSz="914400" rtl="0" eaLnBrk="1" latinLnBrk="0" hangingPunct="1">
        <a:lnSpc>
          <a:spcPct val="90000"/>
        </a:lnSpc>
        <a:spcBef>
          <a:spcPct val="0"/>
        </a:spcBef>
        <a:buNone/>
        <a:defRPr sz="3200" b="1" kern="1200">
          <a:solidFill>
            <a:schemeClr val="accent6"/>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4B3EE-7004-8D00-258B-4BA766D79A0A}"/>
            </a:ext>
          </a:extLst>
        </p:cNvPr>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793CDFCD-86B5-11CD-183D-FFD4BBD34110}"/>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flipH="1">
            <a:off x="4575280" y="62743"/>
            <a:ext cx="7533062" cy="6613912"/>
          </a:xfrm>
        </p:spPr>
      </p:pic>
      <p:sp>
        <p:nvSpPr>
          <p:cNvPr id="7" name="Title 6">
            <a:extLst>
              <a:ext uri="{FF2B5EF4-FFF2-40B4-BE49-F238E27FC236}">
                <a16:creationId xmlns:a16="http://schemas.microsoft.com/office/drawing/2014/main" id="{0B23722F-0E30-F508-90C9-5EC5607F3633}"/>
              </a:ext>
            </a:extLst>
          </p:cNvPr>
          <p:cNvSpPr>
            <a:spLocks noGrp="1"/>
          </p:cNvSpPr>
          <p:nvPr>
            <p:ph type="title"/>
          </p:nvPr>
        </p:nvSpPr>
        <p:spPr>
          <a:xfrm>
            <a:off x="191571" y="1736234"/>
            <a:ext cx="5124347" cy="1000049"/>
          </a:xfrm>
        </p:spPr>
        <p:txBody>
          <a:bodyPr>
            <a:noAutofit/>
          </a:bodyPr>
          <a:lstStyle/>
          <a:p>
            <a:pPr algn="ctr"/>
            <a:r>
              <a:rPr lang="en-US" sz="4000" dirty="0"/>
              <a:t>IFMIS Evolution, Design Principles, and Challenges</a:t>
            </a:r>
          </a:p>
        </p:txBody>
      </p:sp>
      <p:sp>
        <p:nvSpPr>
          <p:cNvPr id="9" name="Text Placeholder 8">
            <a:extLst>
              <a:ext uri="{FF2B5EF4-FFF2-40B4-BE49-F238E27FC236}">
                <a16:creationId xmlns:a16="http://schemas.microsoft.com/office/drawing/2014/main" id="{9827B4E2-315D-44A8-8273-7F60ABD4C85E}"/>
              </a:ext>
            </a:extLst>
          </p:cNvPr>
          <p:cNvSpPr>
            <a:spLocks noGrp="1"/>
          </p:cNvSpPr>
          <p:nvPr>
            <p:ph type="body" sz="quarter" idx="11"/>
          </p:nvPr>
        </p:nvSpPr>
        <p:spPr>
          <a:xfrm>
            <a:off x="629301" y="4307212"/>
            <a:ext cx="4448390" cy="798513"/>
          </a:xfrm>
        </p:spPr>
        <p:txBody>
          <a:bodyPr>
            <a:noAutofit/>
          </a:bodyPr>
          <a:lstStyle/>
          <a:p>
            <a:pPr algn="ctr">
              <a:lnSpc>
                <a:spcPct val="120000"/>
              </a:lnSpc>
            </a:pPr>
            <a:r>
              <a:rPr lang="en-US" sz="2400" dirty="0"/>
              <a:t>MUKWENDE Placide</a:t>
            </a:r>
          </a:p>
        </p:txBody>
      </p:sp>
      <p:sp>
        <p:nvSpPr>
          <p:cNvPr id="5" name="Text Placeholder 4">
            <a:extLst>
              <a:ext uri="{FF2B5EF4-FFF2-40B4-BE49-F238E27FC236}">
                <a16:creationId xmlns:a16="http://schemas.microsoft.com/office/drawing/2014/main" id="{17DE69BD-A925-8437-F25B-F00A3DC4141E}"/>
              </a:ext>
            </a:extLst>
          </p:cNvPr>
          <p:cNvSpPr>
            <a:spLocks noGrp="1"/>
          </p:cNvSpPr>
          <p:nvPr>
            <p:ph type="body" sz="quarter" idx="12"/>
          </p:nvPr>
        </p:nvSpPr>
        <p:spPr>
          <a:xfrm>
            <a:off x="1123244" y="5833575"/>
            <a:ext cx="3261000" cy="572554"/>
          </a:xfrm>
        </p:spPr>
        <p:txBody>
          <a:bodyPr>
            <a:normAutofit/>
          </a:bodyPr>
          <a:lstStyle/>
          <a:p>
            <a:pPr algn="ctr"/>
            <a:r>
              <a:rPr lang="en-US" sz="1800" dirty="0"/>
              <a:t>March 07 2025</a:t>
            </a:r>
          </a:p>
        </p:txBody>
      </p:sp>
      <p:grpSp>
        <p:nvGrpSpPr>
          <p:cNvPr id="2" name="Group 1">
            <a:extLst>
              <a:ext uri="{FF2B5EF4-FFF2-40B4-BE49-F238E27FC236}">
                <a16:creationId xmlns:a16="http://schemas.microsoft.com/office/drawing/2014/main" id="{A58C9DE2-7174-C7B7-6823-78A005074B7F}"/>
              </a:ext>
            </a:extLst>
          </p:cNvPr>
          <p:cNvGrpSpPr/>
          <p:nvPr/>
        </p:nvGrpSpPr>
        <p:grpSpPr>
          <a:xfrm>
            <a:off x="8124748" y="327588"/>
            <a:ext cx="4005260" cy="1986160"/>
            <a:chOff x="9099395" y="144965"/>
            <a:chExt cx="3092605" cy="1534460"/>
          </a:xfrm>
        </p:grpSpPr>
        <p:pic>
          <p:nvPicPr>
            <p:cNvPr id="3" name="Picture 2" descr="A black background with a black and white logo&#10;&#10;Description automatically generated with medium confidence">
              <a:extLst>
                <a:ext uri="{FF2B5EF4-FFF2-40B4-BE49-F238E27FC236}">
                  <a16:creationId xmlns:a16="http://schemas.microsoft.com/office/drawing/2014/main" id="{0DC18B30-9E27-C602-16A6-038E15B30C48}"/>
                </a:ext>
              </a:extLst>
            </p:cNvPr>
            <p:cNvPicPr>
              <a:picLocks noChangeAspect="1"/>
            </p:cNvPicPr>
            <p:nvPr userDrawn="1"/>
          </p:nvPicPr>
          <p:blipFill>
            <a:blip r:embed="rId4" cstate="screen">
              <a:extLst>
                <a:ext uri="{28A0092B-C50C-407E-A947-70E740481C1C}">
                  <a14:useLocalDpi xmlns:a14="http://schemas.microsoft.com/office/drawing/2010/main"/>
                </a:ext>
              </a:extLst>
            </a:blip>
            <a:srcRect r="49377"/>
            <a:stretch/>
          </p:blipFill>
          <p:spPr>
            <a:xfrm>
              <a:off x="9099395" y="144965"/>
              <a:ext cx="3092605" cy="1534460"/>
            </a:xfrm>
            <a:prstGeom prst="rect">
              <a:avLst/>
            </a:prstGeom>
          </p:spPr>
        </p:pic>
        <p:pic>
          <p:nvPicPr>
            <p:cNvPr id="4" name="Picture 3" descr="A black background with a black and white logo&#10;&#10;Description automatically generated with medium confidence">
              <a:extLst>
                <a:ext uri="{FF2B5EF4-FFF2-40B4-BE49-F238E27FC236}">
                  <a16:creationId xmlns:a16="http://schemas.microsoft.com/office/drawing/2014/main" id="{A50264F9-948C-6E33-ACA3-35E07C514CF6}"/>
                </a:ext>
              </a:extLst>
            </p:cNvPr>
            <p:cNvPicPr>
              <a:picLocks noChangeAspect="1"/>
            </p:cNvPicPr>
            <p:nvPr userDrawn="1"/>
          </p:nvPicPr>
          <p:blipFill>
            <a:blip r:embed="rId5" cstate="screen">
              <a:extLst>
                <a:ext uri="{28A0092B-C50C-407E-A947-70E740481C1C}">
                  <a14:useLocalDpi xmlns:a14="http://schemas.microsoft.com/office/drawing/2010/main"/>
                </a:ext>
              </a:extLst>
            </a:blip>
            <a:srcRect l="33233" t="26712" r="35948" b="19123"/>
            <a:stretch/>
          </p:blipFill>
          <p:spPr>
            <a:xfrm>
              <a:off x="10635112" y="497278"/>
              <a:ext cx="1207484" cy="952381"/>
            </a:xfrm>
            <a:prstGeom prst="rect">
              <a:avLst/>
            </a:prstGeom>
          </p:spPr>
        </p:pic>
      </p:grpSp>
    </p:spTree>
    <p:extLst>
      <p:ext uri="{BB962C8B-B14F-4D97-AF65-F5344CB8AC3E}">
        <p14:creationId xmlns:p14="http://schemas.microsoft.com/office/powerpoint/2010/main" val="177525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08C4B-6F83-9BF6-3A52-2FFAAC7FA8B9}"/>
            </a:ext>
          </a:extLst>
        </p:cNvPr>
        <p:cNvGrpSpPr/>
        <p:nvPr/>
      </p:nvGrpSpPr>
      <p:grpSpPr>
        <a:xfrm>
          <a:off x="0" y="0"/>
          <a:ext cx="0" cy="0"/>
          <a:chOff x="0" y="0"/>
          <a:chExt cx="0" cy="0"/>
        </a:xfrm>
      </p:grpSpPr>
      <p:pic>
        <p:nvPicPr>
          <p:cNvPr id="16" name="Picture 15" descr="A green globe with lines around it&#10;&#10;Description automatically generated">
            <a:extLst>
              <a:ext uri="{FF2B5EF4-FFF2-40B4-BE49-F238E27FC236}">
                <a16:creationId xmlns:a16="http://schemas.microsoft.com/office/drawing/2014/main" id="{5011ACAB-15DE-54A3-7529-4C83049A49EA}"/>
              </a:ext>
            </a:extLst>
          </p:cNvPr>
          <p:cNvPicPr>
            <a:picLocks noChangeAspect="1"/>
          </p:cNvPicPr>
          <p:nvPr/>
        </p:nvPicPr>
        <p:blipFill>
          <a:blip r:embed="rId2"/>
          <a:srcRect l="11989" t="2241" r="20402" b="4145"/>
          <a:stretch/>
        </p:blipFill>
        <p:spPr>
          <a:xfrm>
            <a:off x="3379072" y="0"/>
            <a:ext cx="8812928" cy="6858000"/>
          </a:xfrm>
          <a:prstGeom prst="rect">
            <a:avLst/>
          </a:prstGeom>
        </p:spPr>
      </p:pic>
      <p:pic>
        <p:nvPicPr>
          <p:cNvPr id="8" name="Picture 7" descr="A green and white gradient&#10;&#10;Description automatically generated">
            <a:extLst>
              <a:ext uri="{FF2B5EF4-FFF2-40B4-BE49-F238E27FC236}">
                <a16:creationId xmlns:a16="http://schemas.microsoft.com/office/drawing/2014/main" id="{92A7926D-E3A1-8F3B-8AB5-B009A2A6602F}"/>
              </a:ext>
            </a:extLst>
          </p:cNvPr>
          <p:cNvPicPr>
            <a:picLocks noChangeAspect="1"/>
          </p:cNvPicPr>
          <p:nvPr/>
        </p:nvPicPr>
        <p:blipFill>
          <a:blip r:embed="rId3"/>
          <a:stretch>
            <a:fillRect/>
          </a:stretch>
        </p:blipFill>
        <p:spPr>
          <a:xfrm>
            <a:off x="0" y="0"/>
            <a:ext cx="9453716" cy="6858000"/>
          </a:xfrm>
          <a:prstGeom prst="rect">
            <a:avLst/>
          </a:prstGeom>
        </p:spPr>
      </p:pic>
      <p:pic>
        <p:nvPicPr>
          <p:cNvPr id="9" name="Picture 8" descr="A green and white gradient&#10;&#10;Description automatically generated">
            <a:extLst>
              <a:ext uri="{FF2B5EF4-FFF2-40B4-BE49-F238E27FC236}">
                <a16:creationId xmlns:a16="http://schemas.microsoft.com/office/drawing/2014/main" id="{9BB6DADF-B398-BFA3-516E-E9D7085715A1}"/>
              </a:ext>
            </a:extLst>
          </p:cNvPr>
          <p:cNvPicPr>
            <a:picLocks noChangeAspect="1"/>
          </p:cNvPicPr>
          <p:nvPr/>
        </p:nvPicPr>
        <p:blipFill>
          <a:blip r:embed="rId3"/>
          <a:stretch>
            <a:fillRect/>
          </a:stretch>
        </p:blipFill>
        <p:spPr>
          <a:xfrm>
            <a:off x="0" y="0"/>
            <a:ext cx="7934632" cy="6858000"/>
          </a:xfrm>
          <a:prstGeom prst="rect">
            <a:avLst/>
          </a:prstGeom>
        </p:spPr>
      </p:pic>
      <p:sp>
        <p:nvSpPr>
          <p:cNvPr id="6" name="Title 5">
            <a:extLst>
              <a:ext uri="{FF2B5EF4-FFF2-40B4-BE49-F238E27FC236}">
                <a16:creationId xmlns:a16="http://schemas.microsoft.com/office/drawing/2014/main" id="{F7BA9263-D08F-8980-B484-D88B1051E54E}"/>
              </a:ext>
            </a:extLst>
          </p:cNvPr>
          <p:cNvSpPr>
            <a:spLocks noGrp="1"/>
          </p:cNvSpPr>
          <p:nvPr>
            <p:ph type="title"/>
          </p:nvPr>
        </p:nvSpPr>
        <p:spPr>
          <a:xfrm>
            <a:off x="838200" y="408048"/>
            <a:ext cx="10515600" cy="731520"/>
          </a:xfrm>
        </p:spPr>
        <p:txBody>
          <a:bodyPr/>
          <a:lstStyle/>
          <a:p>
            <a:r>
              <a:rPr lang="en-US" dirty="0">
                <a:solidFill>
                  <a:schemeClr val="bg1"/>
                </a:solidFill>
              </a:rPr>
              <a:t>Contents</a:t>
            </a:r>
          </a:p>
        </p:txBody>
      </p:sp>
      <p:sp>
        <p:nvSpPr>
          <p:cNvPr id="5" name="Slide Number Placeholder 4">
            <a:extLst>
              <a:ext uri="{FF2B5EF4-FFF2-40B4-BE49-F238E27FC236}">
                <a16:creationId xmlns:a16="http://schemas.microsoft.com/office/drawing/2014/main" id="{67360AD5-0BB5-FBEF-5868-F839EA7F7E65}"/>
              </a:ext>
            </a:extLst>
          </p:cNvPr>
          <p:cNvSpPr>
            <a:spLocks noGrp="1"/>
          </p:cNvSpPr>
          <p:nvPr>
            <p:ph type="sldNum" sz="quarter" idx="4294967295"/>
          </p:nvPr>
        </p:nvSpPr>
        <p:spPr>
          <a:xfrm>
            <a:off x="8610600" y="6356350"/>
            <a:ext cx="2743200" cy="365125"/>
          </a:xfrm>
        </p:spPr>
        <p:txBody>
          <a:bodyPr/>
          <a:lstStyle/>
          <a:p>
            <a:fld id="{2E4BC1B3-137A-2245-95EF-719FA0FB3CB1}" type="slidenum">
              <a:rPr lang="en-US" smtClean="0"/>
              <a:t>2</a:t>
            </a:fld>
            <a:endParaRPr lang="en-US"/>
          </a:p>
        </p:txBody>
      </p:sp>
      <p:cxnSp>
        <p:nvCxnSpPr>
          <p:cNvPr id="11" name="Straight Connector 10">
            <a:extLst>
              <a:ext uri="{FF2B5EF4-FFF2-40B4-BE49-F238E27FC236}">
                <a16:creationId xmlns:a16="http://schemas.microsoft.com/office/drawing/2014/main" id="{85D05B24-A6DC-450D-96A2-ED6E6501DCAA}"/>
              </a:ext>
            </a:extLst>
          </p:cNvPr>
          <p:cNvCxnSpPr>
            <a:cxnSpLocks/>
          </p:cNvCxnSpPr>
          <p:nvPr/>
        </p:nvCxnSpPr>
        <p:spPr>
          <a:xfrm>
            <a:off x="2979175" y="764508"/>
            <a:ext cx="9212825" cy="0"/>
          </a:xfrm>
          <a:prstGeom prst="line">
            <a:avLst/>
          </a:prstGeom>
          <a:ln/>
        </p:spPr>
        <p:style>
          <a:lnRef idx="3">
            <a:schemeClr val="accent6"/>
          </a:lnRef>
          <a:fillRef idx="0">
            <a:schemeClr val="accent6"/>
          </a:fillRef>
          <a:effectRef idx="2">
            <a:schemeClr val="accent6"/>
          </a:effectRef>
          <a:fontRef idx="minor">
            <a:schemeClr val="tx1"/>
          </a:fontRef>
        </p:style>
      </p:cxnSp>
      <p:sp>
        <p:nvSpPr>
          <p:cNvPr id="13" name="Content Placeholder 10">
            <a:extLst>
              <a:ext uri="{FF2B5EF4-FFF2-40B4-BE49-F238E27FC236}">
                <a16:creationId xmlns:a16="http://schemas.microsoft.com/office/drawing/2014/main" id="{B9C24A81-E11C-CED2-3B3E-3B1E580E8CAF}"/>
              </a:ext>
            </a:extLst>
          </p:cNvPr>
          <p:cNvSpPr txBox="1">
            <a:spLocks/>
          </p:cNvSpPr>
          <p:nvPr/>
        </p:nvSpPr>
        <p:spPr>
          <a:xfrm>
            <a:off x="838200" y="1547616"/>
            <a:ext cx="10291915" cy="46722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Context </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IFMIS Business Evolution</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IFMIS Technology Evolution</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Architecture Components</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IFMIS Design Philosophy</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Development Dimensions and Design Principles</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Challenges</a:t>
            </a:r>
          </a:p>
          <a:p>
            <a:pPr marL="514350" indent="-514350">
              <a:buFont typeface="+mj-lt"/>
              <a:buAutoNum type="arabicPeriod"/>
            </a:pP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Key Insights and Food for Thought </a:t>
            </a:r>
          </a:p>
        </p:txBody>
      </p:sp>
    </p:spTree>
    <p:extLst>
      <p:ext uri="{BB962C8B-B14F-4D97-AF65-F5344CB8AC3E}">
        <p14:creationId xmlns:p14="http://schemas.microsoft.com/office/powerpoint/2010/main" val="27182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D6774-A343-A2BA-3BBE-B9C874CDA26A}"/>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6129C1E-E64C-291B-9C2E-D6EF860C975E}"/>
              </a:ext>
            </a:extLst>
          </p:cNvPr>
          <p:cNvSpPr>
            <a:spLocks noGrp="1"/>
          </p:cNvSpPr>
          <p:nvPr>
            <p:ph type="sldNum" sz="quarter" idx="4294967295"/>
          </p:nvPr>
        </p:nvSpPr>
        <p:spPr>
          <a:xfrm>
            <a:off x="8610600" y="6356350"/>
            <a:ext cx="2743200" cy="365125"/>
          </a:xfrm>
        </p:spPr>
        <p:txBody>
          <a:bodyPr/>
          <a:lstStyle/>
          <a:p>
            <a:r>
              <a:rPr lang="en-US" dirty="0"/>
              <a:t>1</a:t>
            </a:r>
          </a:p>
        </p:txBody>
      </p:sp>
      <p:sp>
        <p:nvSpPr>
          <p:cNvPr id="6" name="Title 9">
            <a:extLst>
              <a:ext uri="{FF2B5EF4-FFF2-40B4-BE49-F238E27FC236}">
                <a16:creationId xmlns:a16="http://schemas.microsoft.com/office/drawing/2014/main" id="{9298A3A6-BE94-4171-8A99-BCF9063C1AC3}"/>
              </a:ext>
            </a:extLst>
          </p:cNvPr>
          <p:cNvSpPr txBox="1">
            <a:spLocks/>
          </p:cNvSpPr>
          <p:nvPr/>
        </p:nvSpPr>
        <p:spPr>
          <a:xfrm>
            <a:off x="3437312" y="959779"/>
            <a:ext cx="7589739" cy="5241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r>
              <a:rPr lang="en-US" dirty="0">
                <a:solidFill>
                  <a:srgbClr val="126A38"/>
                </a:solidFill>
                <a:latin typeface="Cabin"/>
              </a:rPr>
              <a:t>Context: What? and Why?</a:t>
            </a:r>
            <a:endParaRPr lang="en-US" dirty="0"/>
          </a:p>
        </p:txBody>
      </p:sp>
      <p:sp>
        <p:nvSpPr>
          <p:cNvPr id="12" name="Title 2">
            <a:extLst>
              <a:ext uri="{FF2B5EF4-FFF2-40B4-BE49-F238E27FC236}">
                <a16:creationId xmlns:a16="http://schemas.microsoft.com/office/drawing/2014/main" id="{FE339614-E2EB-4012-A81F-AB592AFB1349}"/>
              </a:ext>
            </a:extLst>
          </p:cNvPr>
          <p:cNvSpPr>
            <a:spLocks noGrp="1"/>
          </p:cNvSpPr>
          <p:nvPr>
            <p:ph type="title"/>
          </p:nvPr>
        </p:nvSpPr>
        <p:spPr>
          <a:xfrm>
            <a:off x="794732" y="1916083"/>
            <a:ext cx="11229627" cy="4077393"/>
          </a:xfrm>
        </p:spPr>
        <p:txBody>
          <a:bodyPr>
            <a:normAutofit/>
          </a:bodyPr>
          <a:lstStyle/>
          <a:p>
            <a:pPr algn="l">
              <a:spcBef>
                <a:spcPts val="600"/>
              </a:spcBef>
              <a:spcAft>
                <a:spcPts val="600"/>
              </a:spcAft>
            </a:pPr>
            <a:r>
              <a:rPr lang="en-US" sz="2800" dirty="0">
                <a:latin typeface="Tahoma" panose="020B0604030504040204" pitchFamily="34" charset="0"/>
                <a:ea typeface="Tahoma" panose="020B0604030504040204" pitchFamily="34" charset="0"/>
                <a:cs typeface="Tahoma" panose="020B0604030504040204" pitchFamily="34" charset="0"/>
              </a:rPr>
              <a:t>I –Integrated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(Split and Merge)</a:t>
            </a:r>
            <a:br>
              <a:rPr lang="en-US" sz="2800" b="0" dirty="0">
                <a:latin typeface="Tahoma" panose="020B0604030504040204" pitchFamily="34" charset="0"/>
                <a:ea typeface="Tahoma" panose="020B0604030504040204" pitchFamily="34" charset="0"/>
                <a:cs typeface="Tahoma" panose="020B0604030504040204" pitchFamily="34" charset="0"/>
              </a:rPr>
            </a:br>
            <a:br>
              <a:rPr lang="en-US" sz="2800" dirty="0">
                <a:latin typeface="Tahoma" panose="020B0604030504040204" pitchFamily="34" charset="0"/>
                <a:ea typeface="Tahoma" panose="020B0604030504040204" pitchFamily="34" charset="0"/>
                <a:cs typeface="Tahoma" panose="020B0604030504040204" pitchFamily="34" charset="0"/>
              </a:rPr>
            </a:br>
            <a:r>
              <a:rPr lang="en-US" sz="2800" dirty="0">
                <a:latin typeface="Tahoma" panose="020B0604030504040204" pitchFamily="34" charset="0"/>
                <a:ea typeface="Tahoma" panose="020B0604030504040204" pitchFamily="34" charset="0"/>
                <a:cs typeface="Tahoma" panose="020B0604030504040204" pitchFamily="34" charset="0"/>
              </a:rPr>
              <a:t>F – Finance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(Public: Revenue, Expenditure, Debt, Administration)</a:t>
            </a:r>
            <a:b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br>
            <a:br>
              <a:rPr lang="en-US" sz="2800" dirty="0">
                <a:latin typeface="Tahoma" panose="020B0604030504040204" pitchFamily="34" charset="0"/>
                <a:ea typeface="Tahoma" panose="020B0604030504040204" pitchFamily="34" charset="0"/>
                <a:cs typeface="Tahoma" panose="020B0604030504040204" pitchFamily="34" charset="0"/>
              </a:rPr>
            </a:br>
            <a:r>
              <a:rPr lang="en-US" sz="2800" dirty="0">
                <a:latin typeface="Tahoma" panose="020B0604030504040204" pitchFamily="34" charset="0"/>
                <a:ea typeface="Tahoma" panose="020B0604030504040204" pitchFamily="34" charset="0"/>
                <a:cs typeface="Tahoma" panose="020B0604030504040204" pitchFamily="34" charset="0"/>
              </a:rPr>
              <a:t>M – Management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(Operation vs Strategic</a:t>
            </a:r>
            <a:r>
              <a:rPr lang="en-US" b="0" dirty="0">
                <a:solidFill>
                  <a:schemeClr val="tx1"/>
                </a:solidFill>
              </a:rPr>
              <a:t>) </a:t>
            </a:r>
            <a:br>
              <a:rPr lang="en-US" sz="2800" dirty="0">
                <a:latin typeface="Tahoma" panose="020B0604030504040204" pitchFamily="34" charset="0"/>
                <a:ea typeface="Tahoma" panose="020B0604030504040204" pitchFamily="34" charset="0"/>
                <a:cs typeface="Tahoma" panose="020B0604030504040204" pitchFamily="34" charset="0"/>
              </a:rPr>
            </a:br>
            <a:br>
              <a:rPr lang="en-US" sz="2800" dirty="0">
                <a:latin typeface="Tahoma" panose="020B0604030504040204" pitchFamily="34" charset="0"/>
                <a:ea typeface="Tahoma" panose="020B0604030504040204" pitchFamily="34" charset="0"/>
                <a:cs typeface="Tahoma" panose="020B0604030504040204" pitchFamily="34" charset="0"/>
              </a:rPr>
            </a:br>
            <a:r>
              <a:rPr lang="en-US" sz="2800" dirty="0">
                <a:latin typeface="Tahoma" panose="020B0604030504040204" pitchFamily="34" charset="0"/>
                <a:ea typeface="Tahoma" panose="020B0604030504040204" pitchFamily="34" charset="0"/>
                <a:cs typeface="Tahoma" panose="020B0604030504040204" pitchFamily="34" charset="0"/>
              </a:rPr>
              <a:t>I – Information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(Manual: Paper-based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sym typeface="Wingdings" panose="05000000000000000000" pitchFamily="2" charset="2"/>
              </a:rPr>
              <a:t></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 Digital: Paperless) </a:t>
            </a:r>
            <a:br>
              <a:rPr lang="en-US" sz="2800" dirty="0">
                <a:latin typeface="Tahoma" panose="020B0604030504040204" pitchFamily="34" charset="0"/>
                <a:ea typeface="Tahoma" panose="020B0604030504040204" pitchFamily="34" charset="0"/>
                <a:cs typeface="Tahoma" panose="020B0604030504040204" pitchFamily="34" charset="0"/>
              </a:rPr>
            </a:br>
            <a:br>
              <a:rPr lang="en-US" sz="2800" dirty="0">
                <a:latin typeface="Tahoma" panose="020B0604030504040204" pitchFamily="34" charset="0"/>
                <a:ea typeface="Tahoma" panose="020B0604030504040204" pitchFamily="34" charset="0"/>
                <a:cs typeface="Tahoma" panose="020B0604030504040204" pitchFamily="34" charset="0"/>
              </a:rPr>
            </a:br>
            <a:r>
              <a:rPr lang="en-US" sz="2800" dirty="0">
                <a:latin typeface="Tahoma" panose="020B0604030504040204" pitchFamily="34" charset="0"/>
                <a:ea typeface="Tahoma" panose="020B0604030504040204" pitchFamily="34" charset="0"/>
                <a:cs typeface="Tahoma" panose="020B0604030504040204" pitchFamily="34" charset="0"/>
              </a:rPr>
              <a:t>S – System </a:t>
            </a:r>
            <a:r>
              <a:rPr lang="en-US" sz="2800" b="0" dirty="0">
                <a:solidFill>
                  <a:schemeClr val="tx1"/>
                </a:solidFill>
                <a:latin typeface="Tahoma" panose="020B0604030504040204" pitchFamily="34" charset="0"/>
                <a:ea typeface="Tahoma" panose="020B0604030504040204" pitchFamily="34" charset="0"/>
                <a:cs typeface="Tahoma" panose="020B0604030504040204" pitchFamily="34" charset="0"/>
              </a:rPr>
              <a:t>(Automation: Users + Computer Programs + Hardware)</a:t>
            </a:r>
          </a:p>
        </p:txBody>
      </p:sp>
    </p:spTree>
    <p:extLst>
      <p:ext uri="{BB962C8B-B14F-4D97-AF65-F5344CB8AC3E}">
        <p14:creationId xmlns:p14="http://schemas.microsoft.com/office/powerpoint/2010/main" val="2061882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524703" cy="524134"/>
          </a:xfrm>
        </p:spPr>
        <p:txBody>
          <a:bodyPr>
            <a:normAutofit fontScale="90000"/>
          </a:bodyPr>
          <a:lstStyle/>
          <a:p>
            <a:r>
              <a:rPr lang="en-US" dirty="0">
                <a:solidFill>
                  <a:srgbClr val="126A38"/>
                </a:solidFill>
                <a:latin typeface="Cabin"/>
              </a:rPr>
              <a:t>Business Context – IFMIS is an Evolving Set of PFM Policies</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fld id="{2E4BC1B3-137A-2245-95EF-719FA0FB3CB1}" type="slidenum">
              <a:rPr lang="en-US" smtClean="0"/>
              <a:t>4</a:t>
            </a:fld>
            <a:endParaRPr lang="en-US" dirty="0"/>
          </a:p>
        </p:txBody>
      </p:sp>
      <p:grpSp>
        <p:nvGrpSpPr>
          <p:cNvPr id="8" name="Group 7">
            <a:extLst>
              <a:ext uri="{FF2B5EF4-FFF2-40B4-BE49-F238E27FC236}">
                <a16:creationId xmlns:a16="http://schemas.microsoft.com/office/drawing/2014/main" id="{3941CA0E-543C-4337-9E02-4A4729141EFC}"/>
              </a:ext>
            </a:extLst>
          </p:cNvPr>
          <p:cNvGrpSpPr/>
          <p:nvPr/>
        </p:nvGrpSpPr>
        <p:grpSpPr>
          <a:xfrm>
            <a:off x="1259379" y="1600200"/>
            <a:ext cx="10148620" cy="5173983"/>
            <a:chOff x="581890" y="831273"/>
            <a:chExt cx="11420468" cy="5656121"/>
          </a:xfrm>
        </p:grpSpPr>
        <p:grpSp>
          <p:nvGrpSpPr>
            <p:cNvPr id="9" name="Group 8">
              <a:extLst>
                <a:ext uri="{FF2B5EF4-FFF2-40B4-BE49-F238E27FC236}">
                  <a16:creationId xmlns:a16="http://schemas.microsoft.com/office/drawing/2014/main" id="{D3A640B9-D1A4-4432-8087-CAF680F9267B}"/>
                </a:ext>
              </a:extLst>
            </p:cNvPr>
            <p:cNvGrpSpPr/>
            <p:nvPr/>
          </p:nvGrpSpPr>
          <p:grpSpPr>
            <a:xfrm>
              <a:off x="581890" y="831273"/>
              <a:ext cx="11420468" cy="4671752"/>
              <a:chOff x="581890" y="831273"/>
              <a:chExt cx="11420468" cy="4671752"/>
            </a:xfrm>
          </p:grpSpPr>
          <p:sp>
            <p:nvSpPr>
              <p:cNvPr id="12" name="Rectangle 11">
                <a:extLst>
                  <a:ext uri="{FF2B5EF4-FFF2-40B4-BE49-F238E27FC236}">
                    <a16:creationId xmlns:a16="http://schemas.microsoft.com/office/drawing/2014/main" id="{B2608CBE-46A5-4E07-90CB-FDEAA1C3DE60}"/>
                  </a:ext>
                </a:extLst>
              </p:cNvPr>
              <p:cNvSpPr/>
              <p:nvPr/>
            </p:nvSpPr>
            <p:spPr>
              <a:xfrm>
                <a:off x="847898" y="1546167"/>
                <a:ext cx="2942706" cy="988403"/>
              </a:xfrm>
              <a:prstGeom prst="rect">
                <a:avLst/>
              </a:prstGeom>
              <a:noFill/>
              <a:ln w="1905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3"/>
                    </a:solidFill>
                  </a:rPr>
                  <a:t>Government Revenue</a:t>
                </a:r>
              </a:p>
              <a:p>
                <a:pPr algn="ctr"/>
                <a:r>
                  <a:rPr lang="en-US" sz="1600" b="1" dirty="0">
                    <a:solidFill>
                      <a:schemeClr val="accent3"/>
                    </a:solidFill>
                  </a:rPr>
                  <a:t>(Tax &amp; non-tax)</a:t>
                </a:r>
              </a:p>
            </p:txBody>
          </p:sp>
          <p:sp>
            <p:nvSpPr>
              <p:cNvPr id="13" name="Rectangle 12">
                <a:extLst>
                  <a:ext uri="{FF2B5EF4-FFF2-40B4-BE49-F238E27FC236}">
                    <a16:creationId xmlns:a16="http://schemas.microsoft.com/office/drawing/2014/main" id="{DDC6C6C6-3335-46CB-B216-0B6FBFA3713F}"/>
                  </a:ext>
                </a:extLst>
              </p:cNvPr>
              <p:cNvSpPr/>
              <p:nvPr/>
            </p:nvSpPr>
            <p:spPr>
              <a:xfrm>
                <a:off x="847898" y="2908898"/>
                <a:ext cx="2942706" cy="988403"/>
              </a:xfrm>
              <a:prstGeom prst="rect">
                <a:avLst/>
              </a:prstGeom>
              <a:noFill/>
              <a:ln w="1905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3"/>
                    </a:solidFill>
                  </a:rPr>
                  <a:t>Grants</a:t>
                </a:r>
              </a:p>
            </p:txBody>
          </p:sp>
          <p:sp>
            <p:nvSpPr>
              <p:cNvPr id="14" name="Rectangle 13">
                <a:extLst>
                  <a:ext uri="{FF2B5EF4-FFF2-40B4-BE49-F238E27FC236}">
                    <a16:creationId xmlns:a16="http://schemas.microsoft.com/office/drawing/2014/main" id="{92EC2DCD-8E5C-4B57-AFA1-6E319C52E964}"/>
                  </a:ext>
                </a:extLst>
              </p:cNvPr>
              <p:cNvSpPr/>
              <p:nvPr/>
            </p:nvSpPr>
            <p:spPr>
              <a:xfrm>
                <a:off x="847898" y="4271629"/>
                <a:ext cx="2942706" cy="988403"/>
              </a:xfrm>
              <a:prstGeom prst="rect">
                <a:avLst/>
              </a:prstGeom>
              <a:noFill/>
              <a:ln w="1905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3"/>
                    </a:solidFill>
                  </a:rPr>
                  <a:t>Debts</a:t>
                </a:r>
              </a:p>
            </p:txBody>
          </p:sp>
          <p:sp>
            <p:nvSpPr>
              <p:cNvPr id="15" name="Rectangle 14">
                <a:extLst>
                  <a:ext uri="{FF2B5EF4-FFF2-40B4-BE49-F238E27FC236}">
                    <a16:creationId xmlns:a16="http://schemas.microsoft.com/office/drawing/2014/main" id="{0AC61405-3777-4C72-9E9B-A44202DAC771}"/>
                  </a:ext>
                </a:extLst>
              </p:cNvPr>
              <p:cNvSpPr/>
              <p:nvPr/>
            </p:nvSpPr>
            <p:spPr>
              <a:xfrm>
                <a:off x="581891" y="1379913"/>
                <a:ext cx="3504334" cy="4123112"/>
              </a:xfrm>
              <a:prstGeom prst="rect">
                <a:avLst/>
              </a:prstGeom>
              <a:noFill/>
              <a:ln w="25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6" name="Rectangle 15">
                <a:extLst>
                  <a:ext uri="{FF2B5EF4-FFF2-40B4-BE49-F238E27FC236}">
                    <a16:creationId xmlns:a16="http://schemas.microsoft.com/office/drawing/2014/main" id="{3D90598E-B3B4-4CBA-86F5-C7BDE4B448D0}"/>
                  </a:ext>
                </a:extLst>
              </p:cNvPr>
              <p:cNvSpPr/>
              <p:nvPr/>
            </p:nvSpPr>
            <p:spPr>
              <a:xfrm>
                <a:off x="581890" y="831273"/>
                <a:ext cx="3510322" cy="548640"/>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REVENUES</a:t>
                </a:r>
              </a:p>
            </p:txBody>
          </p:sp>
          <p:sp>
            <p:nvSpPr>
              <p:cNvPr id="17" name="Rectangle 16">
                <a:extLst>
                  <a:ext uri="{FF2B5EF4-FFF2-40B4-BE49-F238E27FC236}">
                    <a16:creationId xmlns:a16="http://schemas.microsoft.com/office/drawing/2014/main" id="{13D28AC7-569F-4A9B-A6CE-50AEE808F1EA}"/>
                  </a:ext>
                </a:extLst>
              </p:cNvPr>
              <p:cNvSpPr/>
              <p:nvPr/>
            </p:nvSpPr>
            <p:spPr>
              <a:xfrm>
                <a:off x="4883756" y="1523812"/>
                <a:ext cx="2942706" cy="908601"/>
              </a:xfrm>
              <a:prstGeom prst="rect">
                <a:avLst/>
              </a:prstGeom>
              <a:noFill/>
              <a:ln w="19050">
                <a:solidFill>
                  <a:schemeClr val="accent4">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1">
                        <a:lumMod val="60000"/>
                        <a:lumOff val="40000"/>
                      </a:schemeClr>
                    </a:solidFill>
                  </a:rPr>
                  <a:t>Budget Planning</a:t>
                </a:r>
              </a:p>
              <a:p>
                <a:pPr algn="ctr"/>
                <a:r>
                  <a:rPr lang="en-US" sz="1600" b="1" dirty="0">
                    <a:solidFill>
                      <a:schemeClr val="accent1">
                        <a:lumMod val="60000"/>
                        <a:lumOff val="40000"/>
                      </a:schemeClr>
                    </a:solidFill>
                  </a:rPr>
                  <a:t>Budget Formulation</a:t>
                </a:r>
              </a:p>
            </p:txBody>
          </p:sp>
          <p:sp>
            <p:nvSpPr>
              <p:cNvPr id="18" name="Rectangle 17">
                <a:extLst>
                  <a:ext uri="{FF2B5EF4-FFF2-40B4-BE49-F238E27FC236}">
                    <a16:creationId xmlns:a16="http://schemas.microsoft.com/office/drawing/2014/main" id="{C744D2DE-7FB9-457D-BCBB-EB044539FCC1}"/>
                  </a:ext>
                </a:extLst>
              </p:cNvPr>
              <p:cNvSpPr/>
              <p:nvPr/>
            </p:nvSpPr>
            <p:spPr>
              <a:xfrm>
                <a:off x="4890409" y="2598668"/>
                <a:ext cx="2942706" cy="1087507"/>
              </a:xfrm>
              <a:prstGeom prst="rect">
                <a:avLst/>
              </a:prstGeom>
              <a:noFill/>
              <a:ln w="19050">
                <a:solidFill>
                  <a:schemeClr val="accent5">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1">
                        <a:lumMod val="60000"/>
                        <a:lumOff val="40000"/>
                      </a:schemeClr>
                    </a:solidFill>
                  </a:rPr>
                  <a:t>Budget Authorization</a:t>
                </a:r>
              </a:p>
              <a:p>
                <a:pPr algn="ctr"/>
                <a:r>
                  <a:rPr lang="en-US" sz="1600" b="1" dirty="0">
                    <a:solidFill>
                      <a:schemeClr val="accent1">
                        <a:lumMod val="60000"/>
                        <a:lumOff val="40000"/>
                      </a:schemeClr>
                    </a:solidFill>
                  </a:rPr>
                  <a:t>Commitment of Funds</a:t>
                </a:r>
              </a:p>
              <a:p>
                <a:pPr algn="ctr"/>
                <a:r>
                  <a:rPr lang="en-US" sz="1600" b="1" dirty="0">
                    <a:solidFill>
                      <a:schemeClr val="accent1">
                        <a:lumMod val="60000"/>
                        <a:lumOff val="40000"/>
                      </a:schemeClr>
                    </a:solidFill>
                  </a:rPr>
                  <a:t>Cash Forecasting </a:t>
                </a:r>
              </a:p>
            </p:txBody>
          </p:sp>
          <p:sp>
            <p:nvSpPr>
              <p:cNvPr id="19" name="Rectangle 18">
                <a:extLst>
                  <a:ext uri="{FF2B5EF4-FFF2-40B4-BE49-F238E27FC236}">
                    <a16:creationId xmlns:a16="http://schemas.microsoft.com/office/drawing/2014/main" id="{90495BD6-9B60-464B-8B60-69416D319039}"/>
                  </a:ext>
                </a:extLst>
              </p:cNvPr>
              <p:cNvSpPr/>
              <p:nvPr/>
            </p:nvSpPr>
            <p:spPr>
              <a:xfrm>
                <a:off x="4883756" y="3847334"/>
                <a:ext cx="2942706" cy="1334266"/>
              </a:xfrm>
              <a:prstGeom prst="rect">
                <a:avLst/>
              </a:prstGeom>
              <a:noFill/>
              <a:ln w="19050">
                <a:solidFill>
                  <a:schemeClr val="accent5">
                    <a:lumMod val="60000"/>
                    <a:lumOff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1">
                        <a:lumMod val="60000"/>
                        <a:lumOff val="40000"/>
                      </a:schemeClr>
                    </a:solidFill>
                  </a:rPr>
                  <a:t>Receipt</a:t>
                </a:r>
              </a:p>
              <a:p>
                <a:pPr algn="ctr"/>
                <a:r>
                  <a:rPr lang="en-US" sz="1600" b="1" dirty="0">
                    <a:solidFill>
                      <a:schemeClr val="accent1">
                        <a:lumMod val="60000"/>
                        <a:lumOff val="40000"/>
                      </a:schemeClr>
                    </a:solidFill>
                  </a:rPr>
                  <a:t>Payment</a:t>
                </a:r>
              </a:p>
              <a:p>
                <a:pPr algn="ctr"/>
                <a:r>
                  <a:rPr lang="en-US" sz="1600" b="1" dirty="0">
                    <a:solidFill>
                      <a:schemeClr val="accent1">
                        <a:lumMod val="60000"/>
                        <a:lumOff val="40000"/>
                      </a:schemeClr>
                    </a:solidFill>
                  </a:rPr>
                  <a:t>Accounting</a:t>
                </a:r>
              </a:p>
              <a:p>
                <a:pPr algn="ctr"/>
                <a:r>
                  <a:rPr lang="en-US" sz="1600" b="1" dirty="0">
                    <a:solidFill>
                      <a:schemeClr val="accent1">
                        <a:lumMod val="60000"/>
                        <a:lumOff val="40000"/>
                      </a:schemeClr>
                    </a:solidFill>
                  </a:rPr>
                  <a:t>Reporting</a:t>
                </a:r>
              </a:p>
            </p:txBody>
          </p:sp>
          <p:sp>
            <p:nvSpPr>
              <p:cNvPr id="20" name="Rectangle 19">
                <a:extLst>
                  <a:ext uri="{FF2B5EF4-FFF2-40B4-BE49-F238E27FC236}">
                    <a16:creationId xmlns:a16="http://schemas.microsoft.com/office/drawing/2014/main" id="{A9EEF2BD-D7AD-436D-A608-C3F830EBE8D2}"/>
                  </a:ext>
                </a:extLst>
              </p:cNvPr>
              <p:cNvSpPr/>
              <p:nvPr/>
            </p:nvSpPr>
            <p:spPr>
              <a:xfrm>
                <a:off x="4617749" y="1379913"/>
                <a:ext cx="3488026" cy="4123112"/>
              </a:xfrm>
              <a:prstGeom prst="rect">
                <a:avLst/>
              </a:prstGeom>
              <a:noFill/>
              <a:ln w="254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Rectangle 20">
                <a:extLst>
                  <a:ext uri="{FF2B5EF4-FFF2-40B4-BE49-F238E27FC236}">
                    <a16:creationId xmlns:a16="http://schemas.microsoft.com/office/drawing/2014/main" id="{D66AF6A5-0FD2-43C7-8F4B-361A2AECD9CC}"/>
                  </a:ext>
                </a:extLst>
              </p:cNvPr>
              <p:cNvSpPr/>
              <p:nvPr/>
            </p:nvSpPr>
            <p:spPr>
              <a:xfrm>
                <a:off x="4608224" y="831273"/>
                <a:ext cx="3497551" cy="54864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CORE = BUDGET + TREASURY</a:t>
                </a:r>
              </a:p>
            </p:txBody>
          </p:sp>
          <p:sp>
            <p:nvSpPr>
              <p:cNvPr id="22" name="Rectangle 21">
                <a:extLst>
                  <a:ext uri="{FF2B5EF4-FFF2-40B4-BE49-F238E27FC236}">
                    <a16:creationId xmlns:a16="http://schemas.microsoft.com/office/drawing/2014/main" id="{81A945E2-C9F9-48E6-8974-1E7959967B73}"/>
                  </a:ext>
                </a:extLst>
              </p:cNvPr>
              <p:cNvSpPr/>
              <p:nvPr/>
            </p:nvSpPr>
            <p:spPr>
              <a:xfrm>
                <a:off x="8684863" y="2199560"/>
                <a:ext cx="3149410" cy="773900"/>
              </a:xfrm>
              <a:prstGeom prst="rect">
                <a:avLst/>
              </a:prstGeom>
              <a:noFill/>
              <a:ln w="1905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50"/>
                    </a:solidFill>
                  </a:rPr>
                  <a:t>Acquisition of Goods, Works &amp; Services </a:t>
                </a:r>
              </a:p>
            </p:txBody>
          </p:sp>
          <p:sp>
            <p:nvSpPr>
              <p:cNvPr id="23" name="Rectangle 22">
                <a:extLst>
                  <a:ext uri="{FF2B5EF4-FFF2-40B4-BE49-F238E27FC236}">
                    <a16:creationId xmlns:a16="http://schemas.microsoft.com/office/drawing/2014/main" id="{971F9220-0410-446A-8496-D06CB42B8A64}"/>
                  </a:ext>
                </a:extLst>
              </p:cNvPr>
              <p:cNvSpPr/>
              <p:nvPr/>
            </p:nvSpPr>
            <p:spPr>
              <a:xfrm>
                <a:off x="8718080" y="1525141"/>
                <a:ext cx="3115144" cy="529191"/>
              </a:xfrm>
              <a:prstGeom prst="rect">
                <a:avLst/>
              </a:prstGeom>
              <a:noFill/>
              <a:ln w="1905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50"/>
                    </a:solidFill>
                  </a:rPr>
                  <a:t>Salaries and Wages</a:t>
                </a:r>
              </a:p>
            </p:txBody>
          </p:sp>
          <p:sp>
            <p:nvSpPr>
              <p:cNvPr id="24" name="Rectangle 23">
                <a:extLst>
                  <a:ext uri="{FF2B5EF4-FFF2-40B4-BE49-F238E27FC236}">
                    <a16:creationId xmlns:a16="http://schemas.microsoft.com/office/drawing/2014/main" id="{E537DC88-E873-4522-AC16-658F209D933F}"/>
                  </a:ext>
                </a:extLst>
              </p:cNvPr>
              <p:cNvSpPr/>
              <p:nvPr/>
            </p:nvSpPr>
            <p:spPr>
              <a:xfrm>
                <a:off x="8734164" y="3927857"/>
                <a:ext cx="3082976" cy="576659"/>
              </a:xfrm>
              <a:prstGeom prst="rect">
                <a:avLst/>
              </a:prstGeom>
              <a:noFill/>
              <a:ln w="1905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50"/>
                    </a:solidFill>
                  </a:rPr>
                  <a:t>Public Investment Projects</a:t>
                </a:r>
              </a:p>
            </p:txBody>
          </p:sp>
          <p:sp>
            <p:nvSpPr>
              <p:cNvPr id="25" name="Rectangle 24">
                <a:extLst>
                  <a:ext uri="{FF2B5EF4-FFF2-40B4-BE49-F238E27FC236}">
                    <a16:creationId xmlns:a16="http://schemas.microsoft.com/office/drawing/2014/main" id="{DE55786B-01F3-4AE8-BB77-4C04036EDAA8}"/>
                  </a:ext>
                </a:extLst>
              </p:cNvPr>
              <p:cNvSpPr/>
              <p:nvPr/>
            </p:nvSpPr>
            <p:spPr>
              <a:xfrm>
                <a:off x="8492037" y="1379913"/>
                <a:ext cx="3504334" cy="4123112"/>
              </a:xfrm>
              <a:prstGeom prst="rect">
                <a:avLst/>
              </a:prstGeom>
              <a:no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rgbClr val="00B050"/>
                  </a:solidFill>
                </a:endParaRPr>
              </a:p>
            </p:txBody>
          </p:sp>
          <p:sp>
            <p:nvSpPr>
              <p:cNvPr id="26" name="Rectangle 25">
                <a:extLst>
                  <a:ext uri="{FF2B5EF4-FFF2-40B4-BE49-F238E27FC236}">
                    <a16:creationId xmlns:a16="http://schemas.microsoft.com/office/drawing/2014/main" id="{155D873C-C076-4AD5-98B9-4BB291DFDCBA}"/>
                  </a:ext>
                </a:extLst>
              </p:cNvPr>
              <p:cNvSpPr/>
              <p:nvPr/>
            </p:nvSpPr>
            <p:spPr>
              <a:xfrm>
                <a:off x="8482512" y="831273"/>
                <a:ext cx="3519846" cy="54864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lumMod val="95000"/>
                      </a:schemeClr>
                    </a:solidFill>
                  </a:rPr>
                  <a:t>EXPENDITURES</a:t>
                </a:r>
              </a:p>
            </p:txBody>
          </p:sp>
          <p:sp>
            <p:nvSpPr>
              <p:cNvPr id="27" name="Rectangle 26">
                <a:extLst>
                  <a:ext uri="{FF2B5EF4-FFF2-40B4-BE49-F238E27FC236}">
                    <a16:creationId xmlns:a16="http://schemas.microsoft.com/office/drawing/2014/main" id="{5A7567AD-F423-4CFA-89D5-FA4A257B0A97}"/>
                  </a:ext>
                </a:extLst>
              </p:cNvPr>
              <p:cNvSpPr/>
              <p:nvPr/>
            </p:nvSpPr>
            <p:spPr>
              <a:xfrm>
                <a:off x="8684862" y="3158751"/>
                <a:ext cx="3148361" cy="529191"/>
              </a:xfrm>
              <a:prstGeom prst="rect">
                <a:avLst/>
              </a:prstGeom>
              <a:noFill/>
              <a:ln w="1905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50"/>
                    </a:solidFill>
                  </a:rPr>
                  <a:t>Travel Management</a:t>
                </a:r>
              </a:p>
            </p:txBody>
          </p:sp>
          <p:sp>
            <p:nvSpPr>
              <p:cNvPr id="28" name="Rectangle 27">
                <a:extLst>
                  <a:ext uri="{FF2B5EF4-FFF2-40B4-BE49-F238E27FC236}">
                    <a16:creationId xmlns:a16="http://schemas.microsoft.com/office/drawing/2014/main" id="{1C03133B-56C0-4509-B932-9B5C18BFCE72}"/>
                  </a:ext>
                </a:extLst>
              </p:cNvPr>
              <p:cNvSpPr/>
              <p:nvPr/>
            </p:nvSpPr>
            <p:spPr>
              <a:xfrm>
                <a:off x="8734164" y="4683373"/>
                <a:ext cx="3082976" cy="576659"/>
              </a:xfrm>
              <a:prstGeom prst="rect">
                <a:avLst/>
              </a:prstGeom>
              <a:noFill/>
              <a:ln w="1905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50"/>
                    </a:solidFill>
                  </a:rPr>
                  <a:t>Other Expenditures</a:t>
                </a:r>
              </a:p>
            </p:txBody>
          </p:sp>
        </p:grpSp>
        <p:sp>
          <p:nvSpPr>
            <p:cNvPr id="11" name="Rectangle 10">
              <a:extLst>
                <a:ext uri="{FF2B5EF4-FFF2-40B4-BE49-F238E27FC236}">
                  <a16:creationId xmlns:a16="http://schemas.microsoft.com/office/drawing/2014/main" id="{E6321DAD-E214-4812-BFEC-41B8450DC5C5}"/>
                </a:ext>
              </a:extLst>
            </p:cNvPr>
            <p:cNvSpPr/>
            <p:nvPr/>
          </p:nvSpPr>
          <p:spPr>
            <a:xfrm>
              <a:off x="581890" y="5515342"/>
              <a:ext cx="11414481" cy="972052"/>
            </a:xfrm>
            <a:prstGeom prst="rect">
              <a:avLst/>
            </a:prstGeom>
            <a:solidFill>
              <a:schemeClr val="accent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An </a:t>
              </a:r>
              <a:r>
                <a:rPr lang="en-US" sz="1400" b="1" dirty="0"/>
                <a:t>Integrated Financial Management Information System (IFMIS</a:t>
              </a:r>
              <a:r>
                <a:rPr lang="en-US" sz="1400" dirty="0"/>
                <a:t>) is a digital platform that helps governments </a:t>
              </a:r>
              <a:r>
                <a:rPr lang="en-US" sz="1400" b="1" dirty="0"/>
                <a:t>manage</a:t>
              </a:r>
              <a:r>
                <a:rPr lang="en-US" sz="1400" dirty="0"/>
                <a:t> and </a:t>
              </a:r>
              <a:r>
                <a:rPr lang="en-US" sz="1400" b="1" dirty="0"/>
                <a:t>track</a:t>
              </a:r>
              <a:r>
                <a:rPr lang="en-US" sz="1400" dirty="0"/>
                <a:t> </a:t>
              </a:r>
              <a:r>
                <a:rPr lang="en-US" sz="1400" b="1" dirty="0"/>
                <a:t>public money </a:t>
              </a:r>
              <a:r>
                <a:rPr lang="en-US" sz="1400" dirty="0"/>
                <a:t>efficiently and transparently to enhance accountability. It ensures funds are spent as planned, reduces fraud, and provides real-time financial data for better decision-making.</a:t>
              </a:r>
            </a:p>
          </p:txBody>
        </p:sp>
      </p:grpSp>
    </p:spTree>
    <p:extLst>
      <p:ext uri="{BB962C8B-B14F-4D97-AF65-F5344CB8AC3E}">
        <p14:creationId xmlns:p14="http://schemas.microsoft.com/office/powerpoint/2010/main" val="2181886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149245" cy="524134"/>
          </a:xfrm>
        </p:spPr>
        <p:txBody>
          <a:bodyPr>
            <a:normAutofit/>
          </a:bodyPr>
          <a:lstStyle/>
          <a:p>
            <a:r>
              <a:rPr lang="en-US" dirty="0">
                <a:solidFill>
                  <a:srgbClr val="126A38"/>
                </a:solidFill>
                <a:latin typeface="Cabin"/>
              </a:rPr>
              <a:t>Technology Context – IFMIS is an Evolving IT System </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r>
              <a:rPr lang="en-US" dirty="0"/>
              <a:t>3</a:t>
            </a:r>
          </a:p>
        </p:txBody>
      </p:sp>
      <p:sp>
        <p:nvSpPr>
          <p:cNvPr id="3" name="Footer Placeholder 11">
            <a:extLst>
              <a:ext uri="{FF2B5EF4-FFF2-40B4-BE49-F238E27FC236}">
                <a16:creationId xmlns:a16="http://schemas.microsoft.com/office/drawing/2014/main" id="{7D51186C-35B8-151F-85EE-CB44A924BF53}"/>
              </a:ext>
            </a:extLst>
          </p:cNvPr>
          <p:cNvSpPr txBox="1">
            <a:spLocks/>
          </p:cNvSpPr>
          <p:nvPr/>
        </p:nvSpPr>
        <p:spPr>
          <a:xfrm>
            <a:off x="1003068" y="6293355"/>
            <a:ext cx="9653847"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a:solidFill>
                  <a:schemeClr val="accent5"/>
                </a:solidFill>
                <a:latin typeface="Roboto" panose="02000000000000000000" pitchFamily="2" charset="0"/>
              </a:rPr>
              <a:t>IFMIS is an evolving IT system as the complexity of its functions move up the value chain of automation and support for decision-making.</a:t>
            </a:r>
          </a:p>
        </p:txBody>
      </p:sp>
      <p:grpSp>
        <p:nvGrpSpPr>
          <p:cNvPr id="5" name="Group 4">
            <a:extLst>
              <a:ext uri="{FF2B5EF4-FFF2-40B4-BE49-F238E27FC236}">
                <a16:creationId xmlns:a16="http://schemas.microsoft.com/office/drawing/2014/main" id="{F4FB861D-8853-476D-A6B4-C3EF064CA9D0}"/>
              </a:ext>
            </a:extLst>
          </p:cNvPr>
          <p:cNvGrpSpPr/>
          <p:nvPr/>
        </p:nvGrpSpPr>
        <p:grpSpPr>
          <a:xfrm>
            <a:off x="191192" y="1713861"/>
            <a:ext cx="11601796" cy="4184360"/>
            <a:chOff x="191192" y="1713861"/>
            <a:chExt cx="11601796" cy="4184360"/>
          </a:xfrm>
        </p:grpSpPr>
        <p:pic>
          <p:nvPicPr>
            <p:cNvPr id="2" name="Picture 1">
              <a:extLst>
                <a:ext uri="{FF2B5EF4-FFF2-40B4-BE49-F238E27FC236}">
                  <a16:creationId xmlns:a16="http://schemas.microsoft.com/office/drawing/2014/main" id="{69BBC339-6DAC-4BCA-99A3-EF7A95632D83}"/>
                </a:ext>
              </a:extLst>
            </p:cNvPr>
            <p:cNvPicPr>
              <a:picLocks noChangeAspect="1"/>
            </p:cNvPicPr>
            <p:nvPr/>
          </p:nvPicPr>
          <p:blipFill>
            <a:blip r:embed="rId2"/>
            <a:stretch>
              <a:fillRect/>
            </a:stretch>
          </p:blipFill>
          <p:spPr>
            <a:xfrm>
              <a:off x="191192" y="1713861"/>
              <a:ext cx="11601796" cy="4184360"/>
            </a:xfrm>
            <a:prstGeom prst="rect">
              <a:avLst/>
            </a:prstGeom>
          </p:spPr>
        </p:pic>
        <p:sp>
          <p:nvSpPr>
            <p:cNvPr id="4" name="Isosceles Triangle 3">
              <a:extLst>
                <a:ext uri="{FF2B5EF4-FFF2-40B4-BE49-F238E27FC236}">
                  <a16:creationId xmlns:a16="http://schemas.microsoft.com/office/drawing/2014/main" id="{61E7467C-66D9-4130-9132-95FF32025E99}"/>
                </a:ext>
              </a:extLst>
            </p:cNvPr>
            <p:cNvSpPr/>
            <p:nvPr/>
          </p:nvSpPr>
          <p:spPr>
            <a:xfrm>
              <a:off x="4163289" y="2475439"/>
              <a:ext cx="3966558" cy="3372905"/>
            </a:xfrm>
            <a:prstGeom prst="triangl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Evolution of IFMIS as an IT System</a:t>
              </a:r>
              <a:endParaRPr lang="en-RW" dirty="0"/>
            </a:p>
          </p:txBody>
        </p:sp>
      </p:grpSp>
    </p:spTree>
    <p:extLst>
      <p:ext uri="{BB962C8B-B14F-4D97-AF65-F5344CB8AC3E}">
        <p14:creationId xmlns:p14="http://schemas.microsoft.com/office/powerpoint/2010/main" val="1086402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149245" cy="524134"/>
          </a:xfrm>
        </p:spPr>
        <p:txBody>
          <a:bodyPr>
            <a:normAutofit/>
          </a:bodyPr>
          <a:lstStyle/>
          <a:p>
            <a:r>
              <a:rPr lang="en-US" dirty="0">
                <a:solidFill>
                  <a:srgbClr val="126A38"/>
                </a:solidFill>
                <a:latin typeface="Cabin"/>
              </a:rPr>
              <a:t>IFMIS Architecture Components</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r>
              <a:rPr lang="en-US" dirty="0"/>
              <a:t>4</a:t>
            </a:r>
          </a:p>
        </p:txBody>
      </p:sp>
      <p:sp>
        <p:nvSpPr>
          <p:cNvPr id="3" name="Footer Placeholder 11">
            <a:extLst>
              <a:ext uri="{FF2B5EF4-FFF2-40B4-BE49-F238E27FC236}">
                <a16:creationId xmlns:a16="http://schemas.microsoft.com/office/drawing/2014/main" id="{7D51186C-35B8-151F-85EE-CB44A924BF53}"/>
              </a:ext>
            </a:extLst>
          </p:cNvPr>
          <p:cNvSpPr txBox="1">
            <a:spLocks/>
          </p:cNvSpPr>
          <p:nvPr/>
        </p:nvSpPr>
        <p:spPr>
          <a:xfrm>
            <a:off x="1003068" y="6293355"/>
            <a:ext cx="9653847"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a:solidFill>
                  <a:schemeClr val="accent5"/>
                </a:solidFill>
                <a:latin typeface="Roboto" panose="02000000000000000000" pitchFamily="2" charset="0"/>
              </a:rPr>
              <a:t>Source: World Bank</a:t>
            </a:r>
          </a:p>
        </p:txBody>
      </p:sp>
      <p:pic>
        <p:nvPicPr>
          <p:cNvPr id="9" name="Picture 8">
            <a:extLst>
              <a:ext uri="{FF2B5EF4-FFF2-40B4-BE49-F238E27FC236}">
                <a16:creationId xmlns:a16="http://schemas.microsoft.com/office/drawing/2014/main" id="{37D9D3A4-426B-4282-918B-7DBBC919A500}"/>
              </a:ext>
            </a:extLst>
          </p:cNvPr>
          <p:cNvPicPr>
            <a:picLocks noChangeAspect="1"/>
          </p:cNvPicPr>
          <p:nvPr/>
        </p:nvPicPr>
        <p:blipFill>
          <a:blip r:embed="rId2"/>
          <a:stretch>
            <a:fillRect/>
          </a:stretch>
        </p:blipFill>
        <p:spPr>
          <a:xfrm>
            <a:off x="2833128" y="1593786"/>
            <a:ext cx="5631711" cy="4796278"/>
          </a:xfrm>
          <a:prstGeom prst="rect">
            <a:avLst/>
          </a:prstGeom>
        </p:spPr>
      </p:pic>
    </p:spTree>
    <p:extLst>
      <p:ext uri="{BB962C8B-B14F-4D97-AF65-F5344CB8AC3E}">
        <p14:creationId xmlns:p14="http://schemas.microsoft.com/office/powerpoint/2010/main" val="3260236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149245" cy="524134"/>
          </a:xfrm>
        </p:spPr>
        <p:txBody>
          <a:bodyPr>
            <a:normAutofit/>
          </a:bodyPr>
          <a:lstStyle/>
          <a:p>
            <a:r>
              <a:rPr lang="en-US" dirty="0">
                <a:solidFill>
                  <a:srgbClr val="126A38"/>
                </a:solidFill>
                <a:latin typeface="Cabin"/>
              </a:rPr>
              <a:t>IFMIS Architecture Components</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r>
              <a:rPr lang="en-US" dirty="0"/>
              <a:t>5</a:t>
            </a:r>
          </a:p>
        </p:txBody>
      </p:sp>
      <p:sp>
        <p:nvSpPr>
          <p:cNvPr id="3" name="Footer Placeholder 11">
            <a:extLst>
              <a:ext uri="{FF2B5EF4-FFF2-40B4-BE49-F238E27FC236}">
                <a16:creationId xmlns:a16="http://schemas.microsoft.com/office/drawing/2014/main" id="{7D51186C-35B8-151F-85EE-CB44A924BF53}"/>
              </a:ext>
            </a:extLst>
          </p:cNvPr>
          <p:cNvSpPr txBox="1">
            <a:spLocks/>
          </p:cNvSpPr>
          <p:nvPr/>
        </p:nvSpPr>
        <p:spPr>
          <a:xfrm>
            <a:off x="1003068" y="6293355"/>
            <a:ext cx="9653847"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a:solidFill>
                  <a:schemeClr val="accent5"/>
                </a:solidFill>
                <a:latin typeface="Roboto" panose="02000000000000000000" pitchFamily="2" charset="0"/>
              </a:rPr>
              <a:t>Source: IMF</a:t>
            </a:r>
          </a:p>
        </p:txBody>
      </p:sp>
      <p:pic>
        <p:nvPicPr>
          <p:cNvPr id="8" name="Picture 7">
            <a:extLst>
              <a:ext uri="{FF2B5EF4-FFF2-40B4-BE49-F238E27FC236}">
                <a16:creationId xmlns:a16="http://schemas.microsoft.com/office/drawing/2014/main" id="{D006B086-FD89-4FBA-9923-9CDAAE1C7A24}"/>
              </a:ext>
            </a:extLst>
          </p:cNvPr>
          <p:cNvPicPr>
            <a:picLocks noChangeAspect="1"/>
          </p:cNvPicPr>
          <p:nvPr/>
        </p:nvPicPr>
        <p:blipFill>
          <a:blip r:embed="rId2"/>
          <a:stretch>
            <a:fillRect/>
          </a:stretch>
        </p:blipFill>
        <p:spPr>
          <a:xfrm>
            <a:off x="1100968" y="1661388"/>
            <a:ext cx="9990063" cy="4456749"/>
          </a:xfrm>
          <a:prstGeom prst="rect">
            <a:avLst/>
          </a:prstGeom>
        </p:spPr>
      </p:pic>
    </p:spTree>
    <p:extLst>
      <p:ext uri="{BB962C8B-B14F-4D97-AF65-F5344CB8AC3E}">
        <p14:creationId xmlns:p14="http://schemas.microsoft.com/office/powerpoint/2010/main" val="1564771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149245" cy="524134"/>
          </a:xfrm>
        </p:spPr>
        <p:txBody>
          <a:bodyPr>
            <a:normAutofit/>
          </a:bodyPr>
          <a:lstStyle/>
          <a:p>
            <a:r>
              <a:rPr lang="en-US" dirty="0">
                <a:solidFill>
                  <a:srgbClr val="126A38"/>
                </a:solidFill>
                <a:latin typeface="Cabin"/>
              </a:rPr>
              <a:t>IFMIS Design Philosophy</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fld id="{2E4BC1B3-137A-2245-95EF-719FA0FB3CB1}" type="slidenum">
              <a:rPr lang="en-US" smtClean="0"/>
              <a:t>8</a:t>
            </a:fld>
            <a:endParaRPr lang="en-US" dirty="0"/>
          </a:p>
        </p:txBody>
      </p:sp>
      <p:grpSp>
        <p:nvGrpSpPr>
          <p:cNvPr id="19" name="Group 18">
            <a:extLst>
              <a:ext uri="{FF2B5EF4-FFF2-40B4-BE49-F238E27FC236}">
                <a16:creationId xmlns:a16="http://schemas.microsoft.com/office/drawing/2014/main" id="{5E7B192D-B857-4513-B856-DD67B2CBD592}"/>
              </a:ext>
            </a:extLst>
          </p:cNvPr>
          <p:cNvGrpSpPr/>
          <p:nvPr/>
        </p:nvGrpSpPr>
        <p:grpSpPr>
          <a:xfrm>
            <a:off x="568446" y="1670783"/>
            <a:ext cx="5272218" cy="4142142"/>
            <a:chOff x="358318" y="1410317"/>
            <a:chExt cx="5272218" cy="4142142"/>
          </a:xfrm>
        </p:grpSpPr>
        <p:graphicFrame>
          <p:nvGraphicFramePr>
            <p:cNvPr id="20" name="Diagram 19">
              <a:extLst>
                <a:ext uri="{FF2B5EF4-FFF2-40B4-BE49-F238E27FC236}">
                  <a16:creationId xmlns:a16="http://schemas.microsoft.com/office/drawing/2014/main" id="{65E490A7-2376-4215-A191-C8F0E3C6ED02}"/>
                </a:ext>
              </a:extLst>
            </p:cNvPr>
            <p:cNvGraphicFramePr/>
            <p:nvPr>
              <p:extLst>
                <p:ext uri="{D42A27DB-BD31-4B8C-83A1-F6EECF244321}">
                  <p14:modId xmlns:p14="http://schemas.microsoft.com/office/powerpoint/2010/main" val="2457415924"/>
                </p:ext>
              </p:extLst>
            </p:nvPr>
          </p:nvGraphicFramePr>
          <p:xfrm>
            <a:off x="358318" y="1410317"/>
            <a:ext cx="5272218" cy="41421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 name="TextBox 20">
              <a:extLst>
                <a:ext uri="{FF2B5EF4-FFF2-40B4-BE49-F238E27FC236}">
                  <a16:creationId xmlns:a16="http://schemas.microsoft.com/office/drawing/2014/main" id="{B3142133-8254-4AE2-966F-B68F3E5D7B86}"/>
                </a:ext>
              </a:extLst>
            </p:cNvPr>
            <p:cNvSpPr txBox="1"/>
            <p:nvPr/>
          </p:nvSpPr>
          <p:spPr>
            <a:xfrm>
              <a:off x="946748" y="2604225"/>
              <a:ext cx="1702710" cy="584775"/>
            </a:xfrm>
            <a:prstGeom prst="rect">
              <a:avLst/>
            </a:prstGeom>
            <a:noFill/>
          </p:spPr>
          <p:txBody>
            <a:bodyPr wrap="none" rtlCol="0">
              <a:spAutoFit/>
            </a:bodyPr>
            <a:lstStyle/>
            <a:p>
              <a:pPr algn="ctr"/>
              <a:r>
                <a:rPr lang="en-US" sz="1600" b="1" dirty="0">
                  <a:solidFill>
                    <a:schemeClr val="bg1"/>
                  </a:solidFill>
                </a:rPr>
                <a:t>Government to </a:t>
              </a:r>
            </a:p>
            <a:p>
              <a:pPr algn="ctr"/>
              <a:r>
                <a:rPr lang="en-US" sz="1600" b="1" dirty="0">
                  <a:solidFill>
                    <a:schemeClr val="bg1"/>
                  </a:solidFill>
                </a:rPr>
                <a:t>Citizens</a:t>
              </a:r>
            </a:p>
          </p:txBody>
        </p:sp>
        <p:sp>
          <p:nvSpPr>
            <p:cNvPr id="22" name="TextBox 21">
              <a:extLst>
                <a:ext uri="{FF2B5EF4-FFF2-40B4-BE49-F238E27FC236}">
                  <a16:creationId xmlns:a16="http://schemas.microsoft.com/office/drawing/2014/main" id="{B57BACC9-2FD7-4732-BD3B-87CC53A48C17}"/>
                </a:ext>
              </a:extLst>
            </p:cNvPr>
            <p:cNvSpPr txBox="1"/>
            <p:nvPr/>
          </p:nvSpPr>
          <p:spPr>
            <a:xfrm>
              <a:off x="3339840" y="2666009"/>
              <a:ext cx="1702710" cy="584775"/>
            </a:xfrm>
            <a:prstGeom prst="rect">
              <a:avLst/>
            </a:prstGeom>
            <a:noFill/>
          </p:spPr>
          <p:txBody>
            <a:bodyPr wrap="none" rtlCol="0">
              <a:spAutoFit/>
            </a:bodyPr>
            <a:lstStyle/>
            <a:p>
              <a:pPr algn="ctr"/>
              <a:r>
                <a:rPr lang="en-US" sz="1600" b="1" dirty="0">
                  <a:solidFill>
                    <a:schemeClr val="bg1"/>
                  </a:solidFill>
                </a:rPr>
                <a:t>Government to </a:t>
              </a:r>
            </a:p>
            <a:p>
              <a:pPr algn="ctr"/>
              <a:r>
                <a:rPr lang="en-US" sz="1600" b="1" dirty="0">
                  <a:solidFill>
                    <a:schemeClr val="bg1"/>
                  </a:solidFill>
                </a:rPr>
                <a:t>Employees</a:t>
              </a:r>
            </a:p>
          </p:txBody>
        </p:sp>
        <p:sp>
          <p:nvSpPr>
            <p:cNvPr id="23" name="TextBox 22">
              <a:extLst>
                <a:ext uri="{FF2B5EF4-FFF2-40B4-BE49-F238E27FC236}">
                  <a16:creationId xmlns:a16="http://schemas.microsoft.com/office/drawing/2014/main" id="{04EC6605-525A-43EB-9631-C6275E21BDB1}"/>
                </a:ext>
              </a:extLst>
            </p:cNvPr>
            <p:cNvSpPr txBox="1"/>
            <p:nvPr/>
          </p:nvSpPr>
          <p:spPr>
            <a:xfrm>
              <a:off x="946748" y="4586199"/>
              <a:ext cx="1702710" cy="584775"/>
            </a:xfrm>
            <a:prstGeom prst="rect">
              <a:avLst/>
            </a:prstGeom>
            <a:noFill/>
          </p:spPr>
          <p:txBody>
            <a:bodyPr wrap="none" rtlCol="0">
              <a:spAutoFit/>
            </a:bodyPr>
            <a:lstStyle/>
            <a:p>
              <a:pPr algn="ctr"/>
              <a:r>
                <a:rPr lang="en-US" sz="1600" b="1" dirty="0">
                  <a:solidFill>
                    <a:schemeClr val="bg1"/>
                  </a:solidFill>
                </a:rPr>
                <a:t>Government to </a:t>
              </a:r>
            </a:p>
            <a:p>
              <a:pPr algn="ctr"/>
              <a:r>
                <a:rPr lang="en-US" sz="1600" b="1" dirty="0">
                  <a:solidFill>
                    <a:schemeClr val="bg1"/>
                  </a:solidFill>
                </a:rPr>
                <a:t>Government</a:t>
              </a:r>
            </a:p>
          </p:txBody>
        </p:sp>
        <p:sp>
          <p:nvSpPr>
            <p:cNvPr id="24" name="TextBox 23">
              <a:extLst>
                <a:ext uri="{FF2B5EF4-FFF2-40B4-BE49-F238E27FC236}">
                  <a16:creationId xmlns:a16="http://schemas.microsoft.com/office/drawing/2014/main" id="{4465F316-30E5-4DC2-9D95-9EA391E9D3BA}"/>
                </a:ext>
              </a:extLst>
            </p:cNvPr>
            <p:cNvSpPr txBox="1"/>
            <p:nvPr/>
          </p:nvSpPr>
          <p:spPr>
            <a:xfrm>
              <a:off x="3557913" y="4586198"/>
              <a:ext cx="1702710" cy="584775"/>
            </a:xfrm>
            <a:prstGeom prst="rect">
              <a:avLst/>
            </a:prstGeom>
            <a:noFill/>
          </p:spPr>
          <p:txBody>
            <a:bodyPr wrap="none" rtlCol="0">
              <a:spAutoFit/>
            </a:bodyPr>
            <a:lstStyle/>
            <a:p>
              <a:pPr algn="ctr"/>
              <a:r>
                <a:rPr lang="en-US" sz="1600" b="1" dirty="0">
                  <a:solidFill>
                    <a:schemeClr val="bg1"/>
                  </a:solidFill>
                </a:rPr>
                <a:t>Government to </a:t>
              </a:r>
            </a:p>
            <a:p>
              <a:pPr algn="ctr"/>
              <a:r>
                <a:rPr lang="en-US" sz="1600" b="1" dirty="0">
                  <a:solidFill>
                    <a:schemeClr val="bg1"/>
                  </a:solidFill>
                </a:rPr>
                <a:t>Business</a:t>
              </a:r>
            </a:p>
          </p:txBody>
        </p:sp>
        <p:sp>
          <p:nvSpPr>
            <p:cNvPr id="25" name="TextBox 24">
              <a:extLst>
                <a:ext uri="{FF2B5EF4-FFF2-40B4-BE49-F238E27FC236}">
                  <a16:creationId xmlns:a16="http://schemas.microsoft.com/office/drawing/2014/main" id="{F73B9431-7879-445C-9B51-9669097C22D1}"/>
                </a:ext>
              </a:extLst>
            </p:cNvPr>
            <p:cNvSpPr txBox="1"/>
            <p:nvPr/>
          </p:nvSpPr>
          <p:spPr>
            <a:xfrm>
              <a:off x="1776155" y="1451341"/>
              <a:ext cx="2249335" cy="461665"/>
            </a:xfrm>
            <a:prstGeom prst="rect">
              <a:avLst/>
            </a:prstGeom>
            <a:noFill/>
          </p:spPr>
          <p:txBody>
            <a:bodyPr wrap="none" rtlCol="0">
              <a:spAutoFit/>
            </a:bodyPr>
            <a:lstStyle/>
            <a:p>
              <a:pPr algn="ctr"/>
              <a:r>
                <a:rPr lang="en-US" sz="2400" b="1" dirty="0">
                  <a:latin typeface="Aharoni" panose="02010803020104030203" pitchFamily="2" charset="-79"/>
                  <a:cs typeface="Aharoni" panose="02010803020104030203" pitchFamily="2" charset="-79"/>
                </a:rPr>
                <a:t>E-Government</a:t>
              </a:r>
            </a:p>
          </p:txBody>
        </p:sp>
      </p:grpSp>
      <p:sp>
        <p:nvSpPr>
          <p:cNvPr id="26" name="Text Placeholder 3">
            <a:extLst>
              <a:ext uri="{FF2B5EF4-FFF2-40B4-BE49-F238E27FC236}">
                <a16:creationId xmlns:a16="http://schemas.microsoft.com/office/drawing/2014/main" id="{4D2AA6C4-1CAB-43E5-9335-5399A8C68246}"/>
              </a:ext>
            </a:extLst>
          </p:cNvPr>
          <p:cNvSpPr txBox="1">
            <a:spLocks/>
          </p:cNvSpPr>
          <p:nvPr/>
        </p:nvSpPr>
        <p:spPr>
          <a:xfrm>
            <a:off x="5989750" y="1621652"/>
            <a:ext cx="5955957" cy="49172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1800" b="1" dirty="0">
                <a:solidFill>
                  <a:schemeClr val="accent1"/>
                </a:solidFill>
                <a:latin typeface="Arial" panose="020B0604020202020204" pitchFamily="34" charset="0"/>
                <a:ea typeface="Tahoma" panose="020B0604030504040204" pitchFamily="34" charset="0"/>
                <a:cs typeface="Tahoma" panose="020B0604030504040204" pitchFamily="34" charset="0"/>
              </a:rPr>
              <a:t>e-Government</a:t>
            </a:r>
            <a:r>
              <a:rPr lang="en-US" sz="1800" dirty="0">
                <a:solidFill>
                  <a:srgbClr val="222222"/>
                </a:solidFill>
                <a:latin typeface="Arial" panose="020B0604020202020204" pitchFamily="34" charset="0"/>
                <a:ea typeface="Tahoma" panose="020B0604030504040204" pitchFamily="34" charset="0"/>
                <a:cs typeface="Tahoma" panose="020B0604030504040204" pitchFamily="34" charset="0"/>
              </a:rPr>
              <a:t> is about using technology (mainly the internet and ICT) to provide government services to citizens, businesses, and other arms of the government.</a:t>
            </a:r>
          </a:p>
          <a:p>
            <a:pPr>
              <a:lnSpc>
                <a:spcPct val="110000"/>
              </a:lnSpc>
            </a:pPr>
            <a:r>
              <a:rPr lang="en-US" sz="1800" b="1" dirty="0">
                <a:solidFill>
                  <a:schemeClr val="accent1"/>
                </a:solidFill>
                <a:latin typeface="Arial" panose="020B0604020202020204" pitchFamily="34" charset="0"/>
                <a:ea typeface="Tahoma" panose="020B0604030504040204" pitchFamily="34" charset="0"/>
                <a:cs typeface="Tahoma" panose="020B0604030504040204" pitchFamily="34" charset="0"/>
              </a:rPr>
              <a:t>Digital service delivery </a:t>
            </a:r>
            <a:r>
              <a:rPr lang="en-US" sz="1800" dirty="0">
                <a:solidFill>
                  <a:srgbClr val="222222"/>
                </a:solidFill>
                <a:latin typeface="Arial" panose="020B0604020202020204" pitchFamily="34" charset="0"/>
                <a:ea typeface="Tahoma" panose="020B0604030504040204" pitchFamily="34" charset="0"/>
                <a:cs typeface="Tahoma" panose="020B0604030504040204" pitchFamily="34" charset="0"/>
              </a:rPr>
              <a:t>reduces inefficiencies in public service delivery, increases accountability and reduces corruption through transparency, and empowers the citizen or business through access to information and services they need anywhere, anytime, resulting in effective and efficient government. </a:t>
            </a:r>
          </a:p>
        </p:txBody>
      </p:sp>
    </p:spTree>
    <p:extLst>
      <p:ext uri="{BB962C8B-B14F-4D97-AF65-F5344CB8AC3E}">
        <p14:creationId xmlns:p14="http://schemas.microsoft.com/office/powerpoint/2010/main" val="2804279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720C468-4FCC-34A1-B81C-DB07B010BCB8}"/>
              </a:ext>
            </a:extLst>
          </p:cNvPr>
          <p:cNvSpPr>
            <a:spLocks noGrp="1"/>
          </p:cNvSpPr>
          <p:nvPr>
            <p:ph type="title"/>
          </p:nvPr>
        </p:nvSpPr>
        <p:spPr>
          <a:xfrm>
            <a:off x="3204555" y="959779"/>
            <a:ext cx="8149245" cy="524134"/>
          </a:xfrm>
        </p:spPr>
        <p:txBody>
          <a:bodyPr>
            <a:normAutofit/>
          </a:bodyPr>
          <a:lstStyle/>
          <a:p>
            <a:r>
              <a:rPr lang="en-US" dirty="0">
                <a:solidFill>
                  <a:srgbClr val="126A38"/>
                </a:solidFill>
                <a:latin typeface="Cabin"/>
              </a:rPr>
              <a:t>IFMIS Development Dimensions and Design Principles </a:t>
            </a:r>
            <a:endParaRPr lang="en-US" dirty="0"/>
          </a:p>
        </p:txBody>
      </p:sp>
      <p:sp>
        <p:nvSpPr>
          <p:cNvPr id="7" name="Slide Number Placeholder 6">
            <a:extLst>
              <a:ext uri="{FF2B5EF4-FFF2-40B4-BE49-F238E27FC236}">
                <a16:creationId xmlns:a16="http://schemas.microsoft.com/office/drawing/2014/main" id="{8CDEC758-32CF-4542-0356-50A5A6E0B99D}"/>
              </a:ext>
            </a:extLst>
          </p:cNvPr>
          <p:cNvSpPr>
            <a:spLocks noGrp="1"/>
          </p:cNvSpPr>
          <p:nvPr>
            <p:ph type="sldNum" sz="quarter" idx="4294967295"/>
          </p:nvPr>
        </p:nvSpPr>
        <p:spPr>
          <a:xfrm>
            <a:off x="8610600" y="6356350"/>
            <a:ext cx="2743200" cy="365125"/>
          </a:xfrm>
        </p:spPr>
        <p:txBody>
          <a:bodyPr/>
          <a:lstStyle/>
          <a:p>
            <a:r>
              <a:rPr lang="en-US" dirty="0"/>
              <a:t>6</a:t>
            </a:r>
          </a:p>
        </p:txBody>
      </p:sp>
      <p:grpSp>
        <p:nvGrpSpPr>
          <p:cNvPr id="18" name="Group 17">
            <a:extLst>
              <a:ext uri="{FF2B5EF4-FFF2-40B4-BE49-F238E27FC236}">
                <a16:creationId xmlns:a16="http://schemas.microsoft.com/office/drawing/2014/main" id="{692F5060-9EE3-4A8C-8A18-F579CCE1A1B8}"/>
              </a:ext>
            </a:extLst>
          </p:cNvPr>
          <p:cNvGrpSpPr/>
          <p:nvPr/>
        </p:nvGrpSpPr>
        <p:grpSpPr>
          <a:xfrm>
            <a:off x="748146" y="2032461"/>
            <a:ext cx="4975168" cy="3611880"/>
            <a:chOff x="2963487" y="1737360"/>
            <a:chExt cx="4975168" cy="3611880"/>
          </a:xfrm>
        </p:grpSpPr>
        <p:cxnSp>
          <p:nvCxnSpPr>
            <p:cNvPr id="11" name="Straight Arrow Connector 10">
              <a:extLst>
                <a:ext uri="{FF2B5EF4-FFF2-40B4-BE49-F238E27FC236}">
                  <a16:creationId xmlns:a16="http://schemas.microsoft.com/office/drawing/2014/main" id="{8F4CE7EF-C3CA-4F5A-9699-1C687C1D0304}"/>
                </a:ext>
              </a:extLst>
            </p:cNvPr>
            <p:cNvCxnSpPr/>
            <p:nvPr/>
          </p:nvCxnSpPr>
          <p:spPr>
            <a:xfrm flipV="1">
              <a:off x="4883727" y="1737360"/>
              <a:ext cx="0" cy="2244436"/>
            </a:xfrm>
            <a:prstGeom prst="straightConnector1">
              <a:avLst/>
            </a:prstGeom>
            <a:ln w="63500">
              <a:tailEnd type="triangle"/>
            </a:ln>
          </p:spPr>
          <p:style>
            <a:lnRef idx="3">
              <a:schemeClr val="accent1"/>
            </a:lnRef>
            <a:fillRef idx="0">
              <a:schemeClr val="accent1"/>
            </a:fillRef>
            <a:effectRef idx="2">
              <a:schemeClr val="accent1"/>
            </a:effectRef>
            <a:fontRef idx="minor">
              <a:schemeClr val="tx1"/>
            </a:fontRef>
          </p:style>
        </p:cxnSp>
        <p:cxnSp>
          <p:nvCxnSpPr>
            <p:cNvPr id="13" name="Straight Arrow Connector 12">
              <a:extLst>
                <a:ext uri="{FF2B5EF4-FFF2-40B4-BE49-F238E27FC236}">
                  <a16:creationId xmlns:a16="http://schemas.microsoft.com/office/drawing/2014/main" id="{A9B94D62-024B-4AEB-8CED-8376BCA29A63}"/>
                </a:ext>
              </a:extLst>
            </p:cNvPr>
            <p:cNvCxnSpPr/>
            <p:nvPr/>
          </p:nvCxnSpPr>
          <p:spPr>
            <a:xfrm>
              <a:off x="4883727" y="3981796"/>
              <a:ext cx="3054928" cy="0"/>
            </a:xfrm>
            <a:prstGeom prst="straightConnector1">
              <a:avLst/>
            </a:prstGeom>
            <a:ln w="63500">
              <a:tailEnd type="triangle"/>
            </a:ln>
          </p:spPr>
          <p:style>
            <a:lnRef idx="2">
              <a:schemeClr val="accent1"/>
            </a:lnRef>
            <a:fillRef idx="0">
              <a:schemeClr val="accent1"/>
            </a:fillRef>
            <a:effectRef idx="1">
              <a:schemeClr val="accent1"/>
            </a:effectRef>
            <a:fontRef idx="minor">
              <a:schemeClr val="tx1"/>
            </a:fontRef>
          </p:style>
        </p:cxnSp>
        <p:cxnSp>
          <p:nvCxnSpPr>
            <p:cNvPr id="16" name="Straight Arrow Connector 15">
              <a:extLst>
                <a:ext uri="{FF2B5EF4-FFF2-40B4-BE49-F238E27FC236}">
                  <a16:creationId xmlns:a16="http://schemas.microsoft.com/office/drawing/2014/main" id="{82B2A2E9-2411-4076-B038-01253FF601EA}"/>
                </a:ext>
              </a:extLst>
            </p:cNvPr>
            <p:cNvCxnSpPr>
              <a:cxnSpLocks/>
            </p:cNvCxnSpPr>
            <p:nvPr/>
          </p:nvCxnSpPr>
          <p:spPr>
            <a:xfrm flipH="1">
              <a:off x="2963487" y="3981796"/>
              <a:ext cx="1920240" cy="1367444"/>
            </a:xfrm>
            <a:prstGeom prst="straightConnector1">
              <a:avLst/>
            </a:prstGeom>
            <a:ln w="63500">
              <a:tailEnd type="triangle"/>
            </a:ln>
          </p:spPr>
          <p:style>
            <a:lnRef idx="2">
              <a:schemeClr val="accent1"/>
            </a:lnRef>
            <a:fillRef idx="0">
              <a:schemeClr val="accent1"/>
            </a:fillRef>
            <a:effectRef idx="1">
              <a:schemeClr val="accent1"/>
            </a:effectRef>
            <a:fontRef idx="minor">
              <a:schemeClr val="tx1"/>
            </a:fontRef>
          </p:style>
        </p:cxnSp>
      </p:grpSp>
      <p:sp>
        <p:nvSpPr>
          <p:cNvPr id="19" name="TextBox 18">
            <a:extLst>
              <a:ext uri="{FF2B5EF4-FFF2-40B4-BE49-F238E27FC236}">
                <a16:creationId xmlns:a16="http://schemas.microsoft.com/office/drawing/2014/main" id="{4FACF816-3C9B-428B-A949-13A1C0934202}"/>
              </a:ext>
            </a:extLst>
          </p:cNvPr>
          <p:cNvSpPr txBox="1"/>
          <p:nvPr/>
        </p:nvSpPr>
        <p:spPr>
          <a:xfrm>
            <a:off x="2839413" y="3912305"/>
            <a:ext cx="2826415" cy="369332"/>
          </a:xfrm>
          <a:prstGeom prst="rect">
            <a:avLst/>
          </a:prstGeom>
          <a:noFill/>
        </p:spPr>
        <p:txBody>
          <a:bodyPr wrap="none" rtlCol="0">
            <a:spAutoFit/>
          </a:bodyPr>
          <a:lstStyle/>
          <a:p>
            <a:r>
              <a:rPr lang="en-US" dirty="0"/>
              <a:t>Processes (PFM Policies)</a:t>
            </a:r>
            <a:endParaRPr lang="en-RW" dirty="0"/>
          </a:p>
        </p:txBody>
      </p:sp>
      <p:sp>
        <p:nvSpPr>
          <p:cNvPr id="20" name="TextBox 19">
            <a:extLst>
              <a:ext uri="{FF2B5EF4-FFF2-40B4-BE49-F238E27FC236}">
                <a16:creationId xmlns:a16="http://schemas.microsoft.com/office/drawing/2014/main" id="{1A8A9954-6828-4D64-9783-618266A42990}"/>
              </a:ext>
            </a:extLst>
          </p:cNvPr>
          <p:cNvSpPr txBox="1"/>
          <p:nvPr/>
        </p:nvSpPr>
        <p:spPr>
          <a:xfrm rot="16200000">
            <a:off x="1289876" y="2666615"/>
            <a:ext cx="2287934" cy="369332"/>
          </a:xfrm>
          <a:prstGeom prst="rect">
            <a:avLst/>
          </a:prstGeom>
          <a:noFill/>
        </p:spPr>
        <p:txBody>
          <a:bodyPr wrap="none" rtlCol="0">
            <a:spAutoFit/>
          </a:bodyPr>
          <a:lstStyle/>
          <a:p>
            <a:r>
              <a:rPr lang="en-US" dirty="0"/>
              <a:t>Tools (Technologies)</a:t>
            </a:r>
            <a:endParaRPr lang="en-RW" dirty="0"/>
          </a:p>
        </p:txBody>
      </p:sp>
      <p:sp>
        <p:nvSpPr>
          <p:cNvPr id="21" name="TextBox 20">
            <a:extLst>
              <a:ext uri="{FF2B5EF4-FFF2-40B4-BE49-F238E27FC236}">
                <a16:creationId xmlns:a16="http://schemas.microsoft.com/office/drawing/2014/main" id="{52F118D4-CB5C-4746-92EA-BF915DEE4B42}"/>
              </a:ext>
            </a:extLst>
          </p:cNvPr>
          <p:cNvSpPr txBox="1"/>
          <p:nvPr/>
        </p:nvSpPr>
        <p:spPr>
          <a:xfrm rot="19443722">
            <a:off x="520899" y="4540244"/>
            <a:ext cx="2274982" cy="369332"/>
          </a:xfrm>
          <a:prstGeom prst="rect">
            <a:avLst/>
          </a:prstGeom>
          <a:noFill/>
        </p:spPr>
        <p:txBody>
          <a:bodyPr wrap="none" rtlCol="0">
            <a:spAutoFit/>
          </a:bodyPr>
          <a:lstStyle/>
          <a:p>
            <a:r>
              <a:rPr lang="en-US" dirty="0"/>
              <a:t>People (PFM Users)</a:t>
            </a:r>
            <a:endParaRPr lang="en-RW" dirty="0"/>
          </a:p>
        </p:txBody>
      </p:sp>
      <p:sp>
        <p:nvSpPr>
          <p:cNvPr id="22" name="Content Placeholder 1">
            <a:extLst>
              <a:ext uri="{FF2B5EF4-FFF2-40B4-BE49-F238E27FC236}">
                <a16:creationId xmlns:a16="http://schemas.microsoft.com/office/drawing/2014/main" id="{69A9F198-C4CA-4164-B75A-DD59FE6994CD}"/>
              </a:ext>
            </a:extLst>
          </p:cNvPr>
          <p:cNvSpPr txBox="1">
            <a:spLocks/>
          </p:cNvSpPr>
          <p:nvPr/>
        </p:nvSpPr>
        <p:spPr>
          <a:xfrm>
            <a:off x="6369934" y="1930296"/>
            <a:ext cx="5662276" cy="4744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chemeClr val="accent1"/>
                </a:solidFill>
                <a:latin typeface="Arial" panose="020B0604020202020204" pitchFamily="34" charset="0"/>
              </a:rPr>
              <a:t>Conway's Law: </a:t>
            </a:r>
            <a:r>
              <a:rPr lang="en-US" sz="1800" dirty="0">
                <a:solidFill>
                  <a:srgbClr val="222222"/>
                </a:solidFill>
                <a:latin typeface="Arial" panose="020B0604020202020204" pitchFamily="34" charset="0"/>
              </a:rPr>
              <a:t>The way members of an </a:t>
            </a:r>
            <a:r>
              <a:rPr lang="en-US" sz="1800" b="1" dirty="0">
                <a:solidFill>
                  <a:srgbClr val="222222"/>
                </a:solidFill>
                <a:latin typeface="Arial" panose="020B0604020202020204" pitchFamily="34" charset="0"/>
              </a:rPr>
              <a:t>organization</a:t>
            </a:r>
            <a:r>
              <a:rPr lang="en-US" sz="1800" dirty="0">
                <a:solidFill>
                  <a:srgbClr val="222222"/>
                </a:solidFill>
                <a:latin typeface="Arial" panose="020B0604020202020204" pitchFamily="34" charset="0"/>
              </a:rPr>
              <a:t> communicate and collaborate will shape the design and character of the </a:t>
            </a:r>
            <a:r>
              <a:rPr lang="en-US" sz="1800" b="1" dirty="0">
                <a:solidFill>
                  <a:srgbClr val="222222"/>
                </a:solidFill>
                <a:latin typeface="Arial" panose="020B0604020202020204" pitchFamily="34" charset="0"/>
              </a:rPr>
              <a:t>systems</a:t>
            </a:r>
            <a:r>
              <a:rPr lang="en-US" sz="1800" dirty="0">
                <a:solidFill>
                  <a:srgbClr val="222222"/>
                </a:solidFill>
                <a:latin typeface="Arial" panose="020B0604020202020204" pitchFamily="34" charset="0"/>
              </a:rPr>
              <a:t> and projects it produces.</a:t>
            </a:r>
            <a:endParaRPr lang="en-GB" sz="1800" dirty="0">
              <a:solidFill>
                <a:srgbClr val="222222"/>
              </a:solidFill>
              <a:latin typeface="Arial" panose="020B0604020202020204" pitchFamily="34" charset="0"/>
            </a:endParaRPr>
          </a:p>
          <a:p>
            <a:r>
              <a:rPr lang="en-GB" sz="1800" b="1" dirty="0">
                <a:solidFill>
                  <a:schemeClr val="accent1"/>
                </a:solidFill>
                <a:latin typeface="Arial" panose="020B0604020202020204" pitchFamily="34" charset="0"/>
              </a:rPr>
              <a:t>First Law of Software Architecture</a:t>
            </a:r>
            <a:r>
              <a:rPr lang="en-GB" sz="1800" dirty="0">
                <a:solidFill>
                  <a:srgbClr val="222222"/>
                </a:solidFill>
                <a:latin typeface="Arial" panose="020B0604020202020204" pitchFamily="34" charset="0"/>
              </a:rPr>
              <a:t>: </a:t>
            </a:r>
            <a:r>
              <a:rPr lang="en-US" sz="1800" dirty="0">
                <a:solidFill>
                  <a:srgbClr val="222222"/>
                </a:solidFill>
                <a:latin typeface="Arial" panose="020B0604020202020204" pitchFamily="34" charset="0"/>
              </a:rPr>
              <a:t>Everything in software architecture is a trade-off.</a:t>
            </a:r>
          </a:p>
          <a:p>
            <a:r>
              <a:rPr lang="en-GB" sz="1800" b="1" dirty="0">
                <a:solidFill>
                  <a:schemeClr val="accent1"/>
                </a:solidFill>
                <a:latin typeface="Arial" panose="020B0604020202020204" pitchFamily="34" charset="0"/>
              </a:rPr>
              <a:t>CAP Theorem: </a:t>
            </a:r>
            <a:r>
              <a:rPr lang="en-US" sz="1800" dirty="0">
                <a:solidFill>
                  <a:srgbClr val="222222"/>
                </a:solidFill>
                <a:latin typeface="Arial" panose="020B0604020202020204" pitchFamily="34" charset="0"/>
              </a:rPr>
              <a:t>Any distributed information system can provide only two of the following three guarantees: </a:t>
            </a:r>
            <a:r>
              <a:rPr lang="en-US" sz="1800" b="1" i="1" dirty="0">
                <a:solidFill>
                  <a:srgbClr val="222222"/>
                </a:solidFill>
                <a:latin typeface="Arial" panose="020B0604020202020204" pitchFamily="34" charset="0"/>
              </a:rPr>
              <a:t>Consistency, Availability, and Partition tolerance</a:t>
            </a:r>
            <a:r>
              <a:rPr lang="en-US" sz="1800" dirty="0">
                <a:solidFill>
                  <a:srgbClr val="222222"/>
                </a:solidFill>
                <a:latin typeface="Arial" panose="020B0604020202020204" pitchFamily="34" charset="0"/>
              </a:rPr>
              <a:t>.</a:t>
            </a:r>
          </a:p>
          <a:p>
            <a:r>
              <a:rPr lang="en-US" sz="1800" b="1" dirty="0">
                <a:solidFill>
                  <a:schemeClr val="accent1"/>
                </a:solidFill>
                <a:latin typeface="Arial" panose="020B0604020202020204" pitchFamily="34" charset="0"/>
              </a:rPr>
              <a:t>Design by Committee: </a:t>
            </a:r>
            <a:r>
              <a:rPr lang="en-US" sz="1800" dirty="0">
                <a:solidFill>
                  <a:srgbClr val="222222"/>
                </a:solidFill>
                <a:latin typeface="Arial" panose="020B0604020202020204" pitchFamily="34" charset="0"/>
              </a:rPr>
              <a:t>A camel is a horse designed by a committee </a:t>
            </a:r>
          </a:p>
          <a:p>
            <a:r>
              <a:rPr lang="en-GB" sz="1800" b="1" dirty="0">
                <a:solidFill>
                  <a:schemeClr val="accent1"/>
                </a:solidFill>
                <a:latin typeface="Arial" panose="020B0604020202020204" pitchFamily="34" charset="0"/>
              </a:rPr>
              <a:t>Conceptual Integrity: </a:t>
            </a:r>
            <a:r>
              <a:rPr lang="en-GB" sz="1800" dirty="0">
                <a:solidFill>
                  <a:srgbClr val="222222"/>
                </a:solidFill>
                <a:latin typeface="Arial" panose="020B0604020202020204" pitchFamily="34" charset="0"/>
              </a:rPr>
              <a:t>It is a dictatorship, not a democracy. </a:t>
            </a:r>
          </a:p>
        </p:txBody>
      </p:sp>
      <p:sp>
        <p:nvSpPr>
          <p:cNvPr id="24" name="TextBox 23">
            <a:extLst>
              <a:ext uri="{FF2B5EF4-FFF2-40B4-BE49-F238E27FC236}">
                <a16:creationId xmlns:a16="http://schemas.microsoft.com/office/drawing/2014/main" id="{257595BE-E9FD-4432-AF21-127AD4CB2F69}"/>
              </a:ext>
            </a:extLst>
          </p:cNvPr>
          <p:cNvSpPr txBox="1"/>
          <p:nvPr/>
        </p:nvSpPr>
        <p:spPr>
          <a:xfrm>
            <a:off x="2928899" y="1957074"/>
            <a:ext cx="928206" cy="369332"/>
          </a:xfrm>
          <a:prstGeom prst="rect">
            <a:avLst/>
          </a:prstGeom>
          <a:noFill/>
        </p:spPr>
        <p:txBody>
          <a:bodyPr wrap="square" rtlCol="0">
            <a:spAutoFit/>
          </a:bodyPr>
          <a:lstStyle/>
          <a:p>
            <a:r>
              <a:rPr lang="en-US" dirty="0">
                <a:solidFill>
                  <a:schemeClr val="accent1"/>
                </a:solidFill>
              </a:rPr>
              <a:t>Oracle</a:t>
            </a:r>
          </a:p>
        </p:txBody>
      </p:sp>
      <p:sp>
        <p:nvSpPr>
          <p:cNvPr id="25" name="TextBox 24">
            <a:extLst>
              <a:ext uri="{FF2B5EF4-FFF2-40B4-BE49-F238E27FC236}">
                <a16:creationId xmlns:a16="http://schemas.microsoft.com/office/drawing/2014/main" id="{E35335A6-81C5-41FC-8EA9-5BD595E505C5}"/>
              </a:ext>
            </a:extLst>
          </p:cNvPr>
          <p:cNvSpPr txBox="1"/>
          <p:nvPr/>
        </p:nvSpPr>
        <p:spPr>
          <a:xfrm>
            <a:off x="2928899" y="2442547"/>
            <a:ext cx="928206" cy="369332"/>
          </a:xfrm>
          <a:prstGeom prst="rect">
            <a:avLst/>
          </a:prstGeom>
          <a:noFill/>
        </p:spPr>
        <p:txBody>
          <a:bodyPr wrap="square" rtlCol="0">
            <a:spAutoFit/>
          </a:bodyPr>
          <a:lstStyle/>
          <a:p>
            <a:r>
              <a:rPr lang="en-US" dirty="0">
                <a:solidFill>
                  <a:schemeClr val="accent1"/>
                </a:solidFill>
              </a:rPr>
              <a:t>IPSAS</a:t>
            </a:r>
          </a:p>
        </p:txBody>
      </p:sp>
      <p:sp>
        <p:nvSpPr>
          <p:cNvPr id="26" name="TextBox 25">
            <a:extLst>
              <a:ext uri="{FF2B5EF4-FFF2-40B4-BE49-F238E27FC236}">
                <a16:creationId xmlns:a16="http://schemas.microsoft.com/office/drawing/2014/main" id="{3FCEE862-EB71-4F83-9BFC-B8D3391163F7}"/>
              </a:ext>
            </a:extLst>
          </p:cNvPr>
          <p:cNvSpPr txBox="1"/>
          <p:nvPr/>
        </p:nvSpPr>
        <p:spPr>
          <a:xfrm>
            <a:off x="2889056" y="2918540"/>
            <a:ext cx="1745293" cy="369332"/>
          </a:xfrm>
          <a:prstGeom prst="rect">
            <a:avLst/>
          </a:prstGeom>
          <a:noFill/>
        </p:spPr>
        <p:txBody>
          <a:bodyPr wrap="square" rtlCol="0">
            <a:spAutoFit/>
          </a:bodyPr>
          <a:lstStyle/>
          <a:p>
            <a:r>
              <a:rPr lang="en-US" dirty="0">
                <a:solidFill>
                  <a:schemeClr val="accent1"/>
                </a:solidFill>
              </a:rPr>
              <a:t>Blockchain</a:t>
            </a:r>
          </a:p>
        </p:txBody>
      </p:sp>
      <p:sp>
        <p:nvSpPr>
          <p:cNvPr id="27" name="TextBox 26">
            <a:extLst>
              <a:ext uri="{FF2B5EF4-FFF2-40B4-BE49-F238E27FC236}">
                <a16:creationId xmlns:a16="http://schemas.microsoft.com/office/drawing/2014/main" id="{01753854-81D9-43F8-82BB-E3F653B6991E}"/>
              </a:ext>
            </a:extLst>
          </p:cNvPr>
          <p:cNvSpPr txBox="1"/>
          <p:nvPr/>
        </p:nvSpPr>
        <p:spPr>
          <a:xfrm>
            <a:off x="4195850" y="2530505"/>
            <a:ext cx="898006" cy="369332"/>
          </a:xfrm>
          <a:prstGeom prst="rect">
            <a:avLst/>
          </a:prstGeom>
          <a:noFill/>
        </p:spPr>
        <p:txBody>
          <a:bodyPr wrap="square" rtlCol="0">
            <a:spAutoFit/>
          </a:bodyPr>
          <a:lstStyle/>
          <a:p>
            <a:r>
              <a:rPr lang="en-US" dirty="0">
                <a:solidFill>
                  <a:schemeClr val="accent1"/>
                </a:solidFill>
              </a:rPr>
              <a:t>PBB</a:t>
            </a:r>
          </a:p>
        </p:txBody>
      </p:sp>
      <p:sp>
        <p:nvSpPr>
          <p:cNvPr id="28" name="TextBox 27">
            <a:extLst>
              <a:ext uri="{FF2B5EF4-FFF2-40B4-BE49-F238E27FC236}">
                <a16:creationId xmlns:a16="http://schemas.microsoft.com/office/drawing/2014/main" id="{B5E69644-A8D7-46E5-BC9A-AA3A0CBDEB05}"/>
              </a:ext>
            </a:extLst>
          </p:cNvPr>
          <p:cNvSpPr txBox="1"/>
          <p:nvPr/>
        </p:nvSpPr>
        <p:spPr>
          <a:xfrm>
            <a:off x="3881699" y="1957074"/>
            <a:ext cx="898006" cy="369332"/>
          </a:xfrm>
          <a:prstGeom prst="rect">
            <a:avLst/>
          </a:prstGeom>
          <a:noFill/>
        </p:spPr>
        <p:txBody>
          <a:bodyPr wrap="square" rtlCol="0">
            <a:spAutoFit/>
          </a:bodyPr>
          <a:lstStyle/>
          <a:p>
            <a:r>
              <a:rPr lang="en-US" dirty="0">
                <a:solidFill>
                  <a:schemeClr val="accent1"/>
                </a:solidFill>
              </a:rPr>
              <a:t>Java</a:t>
            </a:r>
          </a:p>
        </p:txBody>
      </p:sp>
      <p:sp>
        <p:nvSpPr>
          <p:cNvPr id="29" name="TextBox 28">
            <a:extLst>
              <a:ext uri="{FF2B5EF4-FFF2-40B4-BE49-F238E27FC236}">
                <a16:creationId xmlns:a16="http://schemas.microsoft.com/office/drawing/2014/main" id="{F6574E86-C993-4EF9-B129-C792266947A7}"/>
              </a:ext>
            </a:extLst>
          </p:cNvPr>
          <p:cNvSpPr txBox="1"/>
          <p:nvPr/>
        </p:nvSpPr>
        <p:spPr>
          <a:xfrm>
            <a:off x="2872005" y="3429000"/>
            <a:ext cx="1450611" cy="369332"/>
          </a:xfrm>
          <a:prstGeom prst="rect">
            <a:avLst/>
          </a:prstGeom>
          <a:noFill/>
        </p:spPr>
        <p:txBody>
          <a:bodyPr wrap="square" rtlCol="0">
            <a:spAutoFit/>
          </a:bodyPr>
          <a:lstStyle/>
          <a:p>
            <a:r>
              <a:rPr lang="en-US" dirty="0">
                <a:solidFill>
                  <a:schemeClr val="accent1"/>
                </a:solidFill>
              </a:rPr>
              <a:t>PostgreSQL</a:t>
            </a:r>
          </a:p>
        </p:txBody>
      </p:sp>
      <p:sp>
        <p:nvSpPr>
          <p:cNvPr id="30" name="TextBox 29">
            <a:extLst>
              <a:ext uri="{FF2B5EF4-FFF2-40B4-BE49-F238E27FC236}">
                <a16:creationId xmlns:a16="http://schemas.microsoft.com/office/drawing/2014/main" id="{7691EC64-44A3-4758-ADA5-11AEAFF1CEB9}"/>
              </a:ext>
            </a:extLst>
          </p:cNvPr>
          <p:cNvSpPr txBox="1"/>
          <p:nvPr/>
        </p:nvSpPr>
        <p:spPr>
          <a:xfrm>
            <a:off x="4446769" y="3197016"/>
            <a:ext cx="925018" cy="369332"/>
          </a:xfrm>
          <a:prstGeom prst="rect">
            <a:avLst/>
          </a:prstGeom>
          <a:noFill/>
        </p:spPr>
        <p:txBody>
          <a:bodyPr wrap="square" rtlCol="0">
            <a:spAutoFit/>
          </a:bodyPr>
          <a:lstStyle/>
          <a:p>
            <a:r>
              <a:rPr lang="en-US" dirty="0">
                <a:solidFill>
                  <a:schemeClr val="accent1"/>
                </a:solidFill>
              </a:rPr>
              <a:t>RBM</a:t>
            </a:r>
          </a:p>
        </p:txBody>
      </p:sp>
      <p:sp>
        <p:nvSpPr>
          <p:cNvPr id="31" name="TextBox 30">
            <a:extLst>
              <a:ext uri="{FF2B5EF4-FFF2-40B4-BE49-F238E27FC236}">
                <a16:creationId xmlns:a16="http://schemas.microsoft.com/office/drawing/2014/main" id="{B14BB376-E922-4A49-BE4A-DFC59D7A6DDB}"/>
              </a:ext>
            </a:extLst>
          </p:cNvPr>
          <p:cNvSpPr txBox="1"/>
          <p:nvPr/>
        </p:nvSpPr>
        <p:spPr>
          <a:xfrm>
            <a:off x="802478" y="2576167"/>
            <a:ext cx="925018" cy="369332"/>
          </a:xfrm>
          <a:prstGeom prst="rect">
            <a:avLst/>
          </a:prstGeom>
          <a:noFill/>
        </p:spPr>
        <p:txBody>
          <a:bodyPr wrap="square" rtlCol="0">
            <a:spAutoFit/>
          </a:bodyPr>
          <a:lstStyle/>
          <a:p>
            <a:r>
              <a:rPr lang="en-US" dirty="0">
                <a:solidFill>
                  <a:schemeClr val="accent1"/>
                </a:solidFill>
              </a:rPr>
              <a:t>AI</a:t>
            </a:r>
          </a:p>
        </p:txBody>
      </p:sp>
      <p:sp>
        <p:nvSpPr>
          <p:cNvPr id="32" name="TextBox 31">
            <a:extLst>
              <a:ext uri="{FF2B5EF4-FFF2-40B4-BE49-F238E27FC236}">
                <a16:creationId xmlns:a16="http://schemas.microsoft.com/office/drawing/2014/main" id="{FC233A11-01DD-43DE-920E-FA45AA3FE071}"/>
              </a:ext>
            </a:extLst>
          </p:cNvPr>
          <p:cNvSpPr txBox="1"/>
          <p:nvPr/>
        </p:nvSpPr>
        <p:spPr>
          <a:xfrm>
            <a:off x="507076" y="2141740"/>
            <a:ext cx="1826031" cy="369332"/>
          </a:xfrm>
          <a:prstGeom prst="rect">
            <a:avLst/>
          </a:prstGeom>
          <a:noFill/>
        </p:spPr>
        <p:txBody>
          <a:bodyPr wrap="square" rtlCol="0">
            <a:spAutoFit/>
          </a:bodyPr>
          <a:lstStyle/>
          <a:p>
            <a:r>
              <a:rPr lang="en-US" dirty="0">
                <a:solidFill>
                  <a:schemeClr val="accent1"/>
                </a:solidFill>
              </a:rPr>
              <a:t>Data Scientist</a:t>
            </a:r>
          </a:p>
        </p:txBody>
      </p:sp>
      <p:sp>
        <p:nvSpPr>
          <p:cNvPr id="33" name="TextBox 32">
            <a:extLst>
              <a:ext uri="{FF2B5EF4-FFF2-40B4-BE49-F238E27FC236}">
                <a16:creationId xmlns:a16="http://schemas.microsoft.com/office/drawing/2014/main" id="{BAF60006-7A4B-4D95-B086-47420DC8CE15}"/>
              </a:ext>
            </a:extLst>
          </p:cNvPr>
          <p:cNvSpPr txBox="1"/>
          <p:nvPr/>
        </p:nvSpPr>
        <p:spPr>
          <a:xfrm>
            <a:off x="635084" y="4138506"/>
            <a:ext cx="842434" cy="369332"/>
          </a:xfrm>
          <a:prstGeom prst="rect">
            <a:avLst/>
          </a:prstGeom>
          <a:noFill/>
        </p:spPr>
        <p:txBody>
          <a:bodyPr wrap="square" rtlCol="0">
            <a:spAutoFit/>
          </a:bodyPr>
          <a:lstStyle/>
          <a:p>
            <a:r>
              <a:rPr lang="en-US" dirty="0">
                <a:solidFill>
                  <a:schemeClr val="accent1"/>
                </a:solidFill>
              </a:rPr>
              <a:t>CPA</a:t>
            </a:r>
          </a:p>
        </p:txBody>
      </p:sp>
      <p:sp>
        <p:nvSpPr>
          <p:cNvPr id="34" name="TextBox 33">
            <a:extLst>
              <a:ext uri="{FF2B5EF4-FFF2-40B4-BE49-F238E27FC236}">
                <a16:creationId xmlns:a16="http://schemas.microsoft.com/office/drawing/2014/main" id="{B81C3AB1-CF9C-41DA-B858-EE348EEC2079}"/>
              </a:ext>
            </a:extLst>
          </p:cNvPr>
          <p:cNvSpPr txBox="1"/>
          <p:nvPr/>
        </p:nvSpPr>
        <p:spPr>
          <a:xfrm>
            <a:off x="2825625" y="4507838"/>
            <a:ext cx="1991600" cy="369332"/>
          </a:xfrm>
          <a:prstGeom prst="rect">
            <a:avLst/>
          </a:prstGeom>
          <a:noFill/>
        </p:spPr>
        <p:txBody>
          <a:bodyPr wrap="square" rtlCol="0">
            <a:spAutoFit/>
          </a:bodyPr>
          <a:lstStyle/>
          <a:p>
            <a:r>
              <a:rPr lang="en-US" dirty="0">
                <a:solidFill>
                  <a:schemeClr val="accent1"/>
                </a:solidFill>
              </a:rPr>
              <a:t>DevOps Engineer</a:t>
            </a:r>
          </a:p>
        </p:txBody>
      </p:sp>
      <p:sp>
        <p:nvSpPr>
          <p:cNvPr id="35" name="TextBox 34">
            <a:extLst>
              <a:ext uri="{FF2B5EF4-FFF2-40B4-BE49-F238E27FC236}">
                <a16:creationId xmlns:a16="http://schemas.microsoft.com/office/drawing/2014/main" id="{21C9117E-5BD4-4274-A6A7-E47B86E2CD49}"/>
              </a:ext>
            </a:extLst>
          </p:cNvPr>
          <p:cNvSpPr txBox="1"/>
          <p:nvPr/>
        </p:nvSpPr>
        <p:spPr>
          <a:xfrm>
            <a:off x="1501036" y="2576167"/>
            <a:ext cx="925018" cy="369332"/>
          </a:xfrm>
          <a:prstGeom prst="rect">
            <a:avLst/>
          </a:prstGeom>
          <a:noFill/>
        </p:spPr>
        <p:txBody>
          <a:bodyPr wrap="square" rtlCol="0">
            <a:spAutoFit/>
          </a:bodyPr>
          <a:lstStyle/>
          <a:p>
            <a:r>
              <a:rPr lang="en-US" dirty="0">
                <a:solidFill>
                  <a:schemeClr val="accent1"/>
                </a:solidFill>
              </a:rPr>
              <a:t>ML</a:t>
            </a:r>
          </a:p>
        </p:txBody>
      </p:sp>
      <p:sp>
        <p:nvSpPr>
          <p:cNvPr id="36" name="TextBox 35">
            <a:extLst>
              <a:ext uri="{FF2B5EF4-FFF2-40B4-BE49-F238E27FC236}">
                <a16:creationId xmlns:a16="http://schemas.microsoft.com/office/drawing/2014/main" id="{A0EE0259-9383-4C81-81F5-D8BD8B57ED49}"/>
              </a:ext>
            </a:extLst>
          </p:cNvPr>
          <p:cNvSpPr txBox="1"/>
          <p:nvPr/>
        </p:nvSpPr>
        <p:spPr>
          <a:xfrm>
            <a:off x="4709776" y="2130053"/>
            <a:ext cx="898006" cy="369332"/>
          </a:xfrm>
          <a:prstGeom prst="rect">
            <a:avLst/>
          </a:prstGeom>
          <a:noFill/>
        </p:spPr>
        <p:txBody>
          <a:bodyPr wrap="square" rtlCol="0">
            <a:spAutoFit/>
          </a:bodyPr>
          <a:lstStyle/>
          <a:p>
            <a:r>
              <a:rPr lang="en-US" dirty="0">
                <a:solidFill>
                  <a:schemeClr val="accent1"/>
                </a:solidFill>
              </a:rPr>
              <a:t>Cisco</a:t>
            </a:r>
          </a:p>
        </p:txBody>
      </p:sp>
      <p:sp>
        <p:nvSpPr>
          <p:cNvPr id="37" name="TextBox 36">
            <a:extLst>
              <a:ext uri="{FF2B5EF4-FFF2-40B4-BE49-F238E27FC236}">
                <a16:creationId xmlns:a16="http://schemas.microsoft.com/office/drawing/2014/main" id="{C33CC07B-3CFA-4BC8-BC53-2CB27CCC2A73}"/>
              </a:ext>
            </a:extLst>
          </p:cNvPr>
          <p:cNvSpPr txBox="1"/>
          <p:nvPr/>
        </p:nvSpPr>
        <p:spPr>
          <a:xfrm>
            <a:off x="610307" y="3472602"/>
            <a:ext cx="1638870" cy="369332"/>
          </a:xfrm>
          <a:prstGeom prst="rect">
            <a:avLst/>
          </a:prstGeom>
          <a:noFill/>
        </p:spPr>
        <p:txBody>
          <a:bodyPr wrap="square" rtlCol="0">
            <a:spAutoFit/>
          </a:bodyPr>
          <a:lstStyle/>
          <a:p>
            <a:r>
              <a:rPr lang="en-US" dirty="0">
                <a:solidFill>
                  <a:schemeClr val="accent1"/>
                </a:solidFill>
              </a:rPr>
              <a:t>Cybersecurity</a:t>
            </a:r>
          </a:p>
        </p:txBody>
      </p:sp>
      <p:sp>
        <p:nvSpPr>
          <p:cNvPr id="38" name="TextBox 37">
            <a:extLst>
              <a:ext uri="{FF2B5EF4-FFF2-40B4-BE49-F238E27FC236}">
                <a16:creationId xmlns:a16="http://schemas.microsoft.com/office/drawing/2014/main" id="{AED50376-09EA-4426-B621-453CE1A2621B}"/>
              </a:ext>
            </a:extLst>
          </p:cNvPr>
          <p:cNvSpPr txBox="1"/>
          <p:nvPr/>
        </p:nvSpPr>
        <p:spPr>
          <a:xfrm>
            <a:off x="3897543" y="5005770"/>
            <a:ext cx="767640" cy="369332"/>
          </a:xfrm>
          <a:prstGeom prst="rect">
            <a:avLst/>
          </a:prstGeom>
          <a:noFill/>
        </p:spPr>
        <p:txBody>
          <a:bodyPr wrap="square" rtlCol="0">
            <a:spAutoFit/>
          </a:bodyPr>
          <a:lstStyle/>
          <a:p>
            <a:r>
              <a:rPr lang="en-US" dirty="0">
                <a:solidFill>
                  <a:schemeClr val="accent1"/>
                </a:solidFill>
              </a:rPr>
              <a:t>UML</a:t>
            </a:r>
          </a:p>
        </p:txBody>
      </p:sp>
      <p:sp>
        <p:nvSpPr>
          <p:cNvPr id="39" name="TextBox 38">
            <a:extLst>
              <a:ext uri="{FF2B5EF4-FFF2-40B4-BE49-F238E27FC236}">
                <a16:creationId xmlns:a16="http://schemas.microsoft.com/office/drawing/2014/main" id="{BFB1A3E2-D0D3-41C5-9139-552CBA45DC74}"/>
              </a:ext>
            </a:extLst>
          </p:cNvPr>
          <p:cNvSpPr txBox="1"/>
          <p:nvPr/>
        </p:nvSpPr>
        <p:spPr>
          <a:xfrm>
            <a:off x="4774959" y="3566348"/>
            <a:ext cx="767640" cy="369332"/>
          </a:xfrm>
          <a:prstGeom prst="rect">
            <a:avLst/>
          </a:prstGeom>
          <a:noFill/>
        </p:spPr>
        <p:txBody>
          <a:bodyPr wrap="square" rtlCol="0">
            <a:spAutoFit/>
          </a:bodyPr>
          <a:lstStyle/>
          <a:p>
            <a:r>
              <a:rPr lang="en-US" dirty="0">
                <a:solidFill>
                  <a:schemeClr val="accent1"/>
                </a:solidFill>
              </a:rPr>
              <a:t>C#</a:t>
            </a:r>
          </a:p>
        </p:txBody>
      </p:sp>
      <p:sp>
        <p:nvSpPr>
          <p:cNvPr id="40" name="TextBox 39">
            <a:extLst>
              <a:ext uri="{FF2B5EF4-FFF2-40B4-BE49-F238E27FC236}">
                <a16:creationId xmlns:a16="http://schemas.microsoft.com/office/drawing/2014/main" id="{6F03E1D0-F0D9-4D4D-B8CD-8A7BC2E4F513}"/>
              </a:ext>
            </a:extLst>
          </p:cNvPr>
          <p:cNvSpPr txBox="1"/>
          <p:nvPr/>
        </p:nvSpPr>
        <p:spPr>
          <a:xfrm>
            <a:off x="1085781" y="5533387"/>
            <a:ext cx="2156183" cy="369332"/>
          </a:xfrm>
          <a:prstGeom prst="rect">
            <a:avLst/>
          </a:prstGeom>
          <a:noFill/>
        </p:spPr>
        <p:txBody>
          <a:bodyPr wrap="square" rtlCol="0">
            <a:spAutoFit/>
          </a:bodyPr>
          <a:lstStyle/>
          <a:p>
            <a:r>
              <a:rPr lang="en-US" dirty="0">
                <a:solidFill>
                  <a:schemeClr val="accent1"/>
                </a:solidFill>
              </a:rPr>
              <a:t>Chief Accountant</a:t>
            </a:r>
          </a:p>
        </p:txBody>
      </p:sp>
      <p:sp>
        <p:nvSpPr>
          <p:cNvPr id="41" name="TextBox 40">
            <a:extLst>
              <a:ext uri="{FF2B5EF4-FFF2-40B4-BE49-F238E27FC236}">
                <a16:creationId xmlns:a16="http://schemas.microsoft.com/office/drawing/2014/main" id="{A0AD0549-C5AA-4BF9-9547-FCBD825BE97A}"/>
              </a:ext>
            </a:extLst>
          </p:cNvPr>
          <p:cNvSpPr txBox="1"/>
          <p:nvPr/>
        </p:nvSpPr>
        <p:spPr>
          <a:xfrm>
            <a:off x="4850762" y="4832617"/>
            <a:ext cx="877764" cy="369332"/>
          </a:xfrm>
          <a:prstGeom prst="rect">
            <a:avLst/>
          </a:prstGeom>
          <a:noFill/>
        </p:spPr>
        <p:txBody>
          <a:bodyPr wrap="square" rtlCol="0">
            <a:spAutoFit/>
          </a:bodyPr>
          <a:lstStyle/>
          <a:p>
            <a:r>
              <a:rPr lang="en-US" dirty="0">
                <a:solidFill>
                  <a:schemeClr val="accent1"/>
                </a:solidFill>
              </a:rPr>
              <a:t>API</a:t>
            </a:r>
          </a:p>
        </p:txBody>
      </p:sp>
      <p:sp>
        <p:nvSpPr>
          <p:cNvPr id="42" name="TextBox 41">
            <a:extLst>
              <a:ext uri="{FF2B5EF4-FFF2-40B4-BE49-F238E27FC236}">
                <a16:creationId xmlns:a16="http://schemas.microsoft.com/office/drawing/2014/main" id="{2A71B2A4-AF28-4BFB-95A0-589B8E93DE93}"/>
              </a:ext>
            </a:extLst>
          </p:cNvPr>
          <p:cNvSpPr txBox="1"/>
          <p:nvPr/>
        </p:nvSpPr>
        <p:spPr>
          <a:xfrm>
            <a:off x="113621" y="4633952"/>
            <a:ext cx="841030" cy="369332"/>
          </a:xfrm>
          <a:prstGeom prst="rect">
            <a:avLst/>
          </a:prstGeom>
          <a:noFill/>
        </p:spPr>
        <p:txBody>
          <a:bodyPr wrap="square" rtlCol="0">
            <a:spAutoFit/>
          </a:bodyPr>
          <a:lstStyle/>
          <a:p>
            <a:r>
              <a:rPr lang="en-US" dirty="0">
                <a:solidFill>
                  <a:schemeClr val="accent1"/>
                </a:solidFill>
              </a:rPr>
              <a:t>CBM</a:t>
            </a:r>
          </a:p>
        </p:txBody>
      </p:sp>
      <p:sp>
        <p:nvSpPr>
          <p:cNvPr id="43" name="TextBox 42">
            <a:extLst>
              <a:ext uri="{FF2B5EF4-FFF2-40B4-BE49-F238E27FC236}">
                <a16:creationId xmlns:a16="http://schemas.microsoft.com/office/drawing/2014/main" id="{09F079C2-02E5-4092-9F43-30205AE4FB52}"/>
              </a:ext>
            </a:extLst>
          </p:cNvPr>
          <p:cNvSpPr txBox="1"/>
          <p:nvPr/>
        </p:nvSpPr>
        <p:spPr>
          <a:xfrm>
            <a:off x="342445" y="5594930"/>
            <a:ext cx="653994" cy="369332"/>
          </a:xfrm>
          <a:prstGeom prst="rect">
            <a:avLst/>
          </a:prstGeom>
          <a:noFill/>
        </p:spPr>
        <p:txBody>
          <a:bodyPr wrap="square" rtlCol="0">
            <a:spAutoFit/>
          </a:bodyPr>
          <a:lstStyle/>
          <a:p>
            <a:r>
              <a:rPr lang="en-US" b="1" dirty="0">
                <a:solidFill>
                  <a:schemeClr val="accent1"/>
                </a:solidFill>
              </a:rPr>
              <a:t>AG</a:t>
            </a:r>
          </a:p>
        </p:txBody>
      </p:sp>
      <p:sp>
        <p:nvSpPr>
          <p:cNvPr id="44" name="TextBox 43">
            <a:extLst>
              <a:ext uri="{FF2B5EF4-FFF2-40B4-BE49-F238E27FC236}">
                <a16:creationId xmlns:a16="http://schemas.microsoft.com/office/drawing/2014/main" id="{305FF9FF-DD24-4B4B-B207-8125B102628D}"/>
              </a:ext>
            </a:extLst>
          </p:cNvPr>
          <p:cNvSpPr txBox="1"/>
          <p:nvPr/>
        </p:nvSpPr>
        <p:spPr>
          <a:xfrm>
            <a:off x="669442" y="5948994"/>
            <a:ext cx="2156183" cy="369332"/>
          </a:xfrm>
          <a:prstGeom prst="rect">
            <a:avLst/>
          </a:prstGeom>
          <a:noFill/>
        </p:spPr>
        <p:txBody>
          <a:bodyPr wrap="square" rtlCol="0">
            <a:spAutoFit/>
          </a:bodyPr>
          <a:lstStyle/>
          <a:p>
            <a:r>
              <a:rPr lang="en-US" dirty="0">
                <a:solidFill>
                  <a:schemeClr val="accent1"/>
                </a:solidFill>
              </a:rPr>
              <a:t>Planner</a:t>
            </a:r>
          </a:p>
        </p:txBody>
      </p:sp>
      <p:sp>
        <p:nvSpPr>
          <p:cNvPr id="45" name="TextBox 44">
            <a:extLst>
              <a:ext uri="{FF2B5EF4-FFF2-40B4-BE49-F238E27FC236}">
                <a16:creationId xmlns:a16="http://schemas.microsoft.com/office/drawing/2014/main" id="{50110115-18D6-4586-A2F7-9B1D0CD53A71}"/>
              </a:ext>
            </a:extLst>
          </p:cNvPr>
          <p:cNvSpPr txBox="1"/>
          <p:nvPr/>
        </p:nvSpPr>
        <p:spPr>
          <a:xfrm>
            <a:off x="2817972" y="5879483"/>
            <a:ext cx="2117052" cy="369332"/>
          </a:xfrm>
          <a:prstGeom prst="rect">
            <a:avLst/>
          </a:prstGeom>
          <a:noFill/>
        </p:spPr>
        <p:txBody>
          <a:bodyPr wrap="square" rtlCol="0">
            <a:spAutoFit/>
          </a:bodyPr>
          <a:lstStyle/>
          <a:p>
            <a:r>
              <a:rPr lang="en-US" dirty="0">
                <a:solidFill>
                  <a:schemeClr val="accent1"/>
                </a:solidFill>
              </a:rPr>
              <a:t>Cash Accounting</a:t>
            </a:r>
          </a:p>
        </p:txBody>
      </p:sp>
      <p:sp>
        <p:nvSpPr>
          <p:cNvPr id="46" name="TextBox 45">
            <a:extLst>
              <a:ext uri="{FF2B5EF4-FFF2-40B4-BE49-F238E27FC236}">
                <a16:creationId xmlns:a16="http://schemas.microsoft.com/office/drawing/2014/main" id="{C563DF2E-37CC-4A37-9A09-ACC0649E1C3D}"/>
              </a:ext>
            </a:extLst>
          </p:cNvPr>
          <p:cNvSpPr txBox="1"/>
          <p:nvPr/>
        </p:nvSpPr>
        <p:spPr>
          <a:xfrm>
            <a:off x="1415741" y="6286692"/>
            <a:ext cx="2405536" cy="369332"/>
          </a:xfrm>
          <a:prstGeom prst="rect">
            <a:avLst/>
          </a:prstGeom>
          <a:noFill/>
        </p:spPr>
        <p:txBody>
          <a:bodyPr wrap="square" rtlCol="0">
            <a:spAutoFit/>
          </a:bodyPr>
          <a:lstStyle/>
          <a:p>
            <a:r>
              <a:rPr lang="en-US" dirty="0">
                <a:solidFill>
                  <a:schemeClr val="accent1"/>
                </a:solidFill>
              </a:rPr>
              <a:t>Accrual Accounting</a:t>
            </a:r>
          </a:p>
        </p:txBody>
      </p:sp>
      <p:sp>
        <p:nvSpPr>
          <p:cNvPr id="47" name="TextBox 46">
            <a:extLst>
              <a:ext uri="{FF2B5EF4-FFF2-40B4-BE49-F238E27FC236}">
                <a16:creationId xmlns:a16="http://schemas.microsoft.com/office/drawing/2014/main" id="{66CB4177-EDB2-4FDC-B92B-432B8298BF55}"/>
              </a:ext>
            </a:extLst>
          </p:cNvPr>
          <p:cNvSpPr txBox="1"/>
          <p:nvPr/>
        </p:nvSpPr>
        <p:spPr>
          <a:xfrm>
            <a:off x="3155489" y="5410264"/>
            <a:ext cx="2940511" cy="369332"/>
          </a:xfrm>
          <a:prstGeom prst="rect">
            <a:avLst/>
          </a:prstGeom>
          <a:noFill/>
        </p:spPr>
        <p:txBody>
          <a:bodyPr wrap="square" rtlCol="0">
            <a:spAutoFit/>
          </a:bodyPr>
          <a:lstStyle/>
          <a:p>
            <a:r>
              <a:rPr lang="en-US" dirty="0">
                <a:solidFill>
                  <a:schemeClr val="accent1"/>
                </a:solidFill>
              </a:rPr>
              <a:t>Climate Budget Tagging</a:t>
            </a:r>
          </a:p>
        </p:txBody>
      </p:sp>
      <p:sp>
        <p:nvSpPr>
          <p:cNvPr id="48" name="TextBox 47">
            <a:extLst>
              <a:ext uri="{FF2B5EF4-FFF2-40B4-BE49-F238E27FC236}">
                <a16:creationId xmlns:a16="http://schemas.microsoft.com/office/drawing/2014/main" id="{7763DA53-4CEA-49A3-BA6C-43F78FF977B2}"/>
              </a:ext>
            </a:extLst>
          </p:cNvPr>
          <p:cNvSpPr txBox="1"/>
          <p:nvPr/>
        </p:nvSpPr>
        <p:spPr>
          <a:xfrm>
            <a:off x="3623600" y="6321854"/>
            <a:ext cx="2940511" cy="369332"/>
          </a:xfrm>
          <a:prstGeom prst="rect">
            <a:avLst/>
          </a:prstGeom>
          <a:noFill/>
        </p:spPr>
        <p:txBody>
          <a:bodyPr wrap="square" rtlCol="0">
            <a:spAutoFit/>
          </a:bodyPr>
          <a:lstStyle/>
          <a:p>
            <a:r>
              <a:rPr lang="en-US" dirty="0">
                <a:solidFill>
                  <a:schemeClr val="accent1"/>
                </a:solidFill>
              </a:rPr>
              <a:t>Gender Budget Tagging</a:t>
            </a:r>
          </a:p>
        </p:txBody>
      </p:sp>
      <p:sp>
        <p:nvSpPr>
          <p:cNvPr id="49" name="TextBox 48">
            <a:extLst>
              <a:ext uri="{FF2B5EF4-FFF2-40B4-BE49-F238E27FC236}">
                <a16:creationId xmlns:a16="http://schemas.microsoft.com/office/drawing/2014/main" id="{8E5EF6E4-AE0D-4211-AE4F-0DBADEADAA37}"/>
              </a:ext>
            </a:extLst>
          </p:cNvPr>
          <p:cNvSpPr txBox="1"/>
          <p:nvPr/>
        </p:nvSpPr>
        <p:spPr>
          <a:xfrm>
            <a:off x="939577" y="3024384"/>
            <a:ext cx="1109825" cy="369332"/>
          </a:xfrm>
          <a:prstGeom prst="rect">
            <a:avLst/>
          </a:prstGeom>
          <a:noFill/>
        </p:spPr>
        <p:txBody>
          <a:bodyPr wrap="square" rtlCol="0">
            <a:spAutoFit/>
          </a:bodyPr>
          <a:lstStyle/>
          <a:p>
            <a:r>
              <a:rPr lang="en-US" dirty="0">
                <a:solidFill>
                  <a:schemeClr val="accent1"/>
                </a:solidFill>
              </a:rPr>
              <a:t>Model</a:t>
            </a:r>
          </a:p>
        </p:txBody>
      </p:sp>
      <p:sp>
        <p:nvSpPr>
          <p:cNvPr id="50" name="TextBox 49">
            <a:extLst>
              <a:ext uri="{FF2B5EF4-FFF2-40B4-BE49-F238E27FC236}">
                <a16:creationId xmlns:a16="http://schemas.microsoft.com/office/drawing/2014/main" id="{EC8C51CA-19FF-4DB6-80D6-7F9AE4914A44}"/>
              </a:ext>
            </a:extLst>
          </p:cNvPr>
          <p:cNvSpPr txBox="1"/>
          <p:nvPr/>
        </p:nvSpPr>
        <p:spPr>
          <a:xfrm>
            <a:off x="1747692" y="5189730"/>
            <a:ext cx="2156183" cy="369332"/>
          </a:xfrm>
          <a:prstGeom prst="rect">
            <a:avLst/>
          </a:prstGeom>
          <a:noFill/>
        </p:spPr>
        <p:txBody>
          <a:bodyPr wrap="square" rtlCol="0">
            <a:spAutoFit/>
          </a:bodyPr>
          <a:lstStyle/>
          <a:p>
            <a:r>
              <a:rPr lang="en-US" dirty="0">
                <a:solidFill>
                  <a:schemeClr val="accent1"/>
                </a:solidFill>
              </a:rPr>
              <a:t>Budget Controller</a:t>
            </a:r>
          </a:p>
        </p:txBody>
      </p:sp>
    </p:spTree>
    <p:extLst>
      <p:ext uri="{BB962C8B-B14F-4D97-AF65-F5344CB8AC3E}">
        <p14:creationId xmlns:p14="http://schemas.microsoft.com/office/powerpoint/2010/main" val="921390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1DEB9-506F-6D33-1E43-FC6DB3CAE8A0}"/>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2ACC109-706E-4364-28A3-03C5107A8BF0}"/>
              </a:ext>
            </a:extLst>
          </p:cNvPr>
          <p:cNvSpPr>
            <a:spLocks noGrp="1"/>
          </p:cNvSpPr>
          <p:nvPr>
            <p:ph type="title"/>
          </p:nvPr>
        </p:nvSpPr>
        <p:spPr>
          <a:xfrm>
            <a:off x="3228109" y="947195"/>
            <a:ext cx="10515600" cy="560961"/>
          </a:xfrm>
        </p:spPr>
        <p:txBody>
          <a:bodyPr/>
          <a:lstStyle/>
          <a:p>
            <a:r>
              <a:rPr lang="en-US" b="1" i="0" dirty="0">
                <a:solidFill>
                  <a:srgbClr val="126A38"/>
                </a:solidFill>
                <a:effectLst/>
                <a:latin typeface="Cabin"/>
              </a:rPr>
              <a:t>Challenges and Opportunities</a:t>
            </a:r>
            <a:endParaRPr lang="en-US" dirty="0"/>
          </a:p>
        </p:txBody>
      </p:sp>
      <p:sp>
        <p:nvSpPr>
          <p:cNvPr id="11" name="Content Placeholder 10">
            <a:extLst>
              <a:ext uri="{FF2B5EF4-FFF2-40B4-BE49-F238E27FC236}">
                <a16:creationId xmlns:a16="http://schemas.microsoft.com/office/drawing/2014/main" id="{F36D4A2D-3839-6B4D-FB9C-C0CF8E533D30}"/>
              </a:ext>
            </a:extLst>
          </p:cNvPr>
          <p:cNvSpPr>
            <a:spLocks noGrp="1"/>
          </p:cNvSpPr>
          <p:nvPr>
            <p:ph idx="1"/>
          </p:nvPr>
        </p:nvSpPr>
        <p:spPr>
          <a:xfrm>
            <a:off x="729197" y="1853149"/>
            <a:ext cx="4997824" cy="3804267"/>
          </a:xfrm>
        </p:spPr>
        <p:txBody>
          <a:bodyPr>
            <a:normAutofit/>
          </a:bodyPr>
          <a:lstStyle/>
          <a:p>
            <a:r>
              <a:rPr lang="en-US" sz="1800" b="1" dirty="0">
                <a:solidFill>
                  <a:schemeClr val="accent1"/>
                </a:solidFill>
                <a:latin typeface="Arial" panose="020B0604020202020204" pitchFamily="34" charset="0"/>
              </a:rPr>
              <a:t>Political will </a:t>
            </a:r>
            <a:r>
              <a:rPr lang="en-US" sz="1800" dirty="0">
                <a:solidFill>
                  <a:srgbClr val="222222"/>
                </a:solidFill>
                <a:latin typeface="Arial" panose="020B0604020202020204" pitchFamily="34" charset="0"/>
              </a:rPr>
              <a:t>is key to IFMIS success because it drives the commitment, resources, and enforcement needed to implement, sustain, and safeguard the system against resistance, corruption, and inefficiencies.</a:t>
            </a:r>
          </a:p>
          <a:p>
            <a:endParaRPr lang="en-US" sz="1800" dirty="0">
              <a:solidFill>
                <a:srgbClr val="222222"/>
              </a:solidFill>
              <a:latin typeface="Arial" panose="020B0604020202020204" pitchFamily="34" charset="0"/>
            </a:endParaRPr>
          </a:p>
          <a:p>
            <a:r>
              <a:rPr lang="en-US" sz="1800" b="1" dirty="0">
                <a:solidFill>
                  <a:schemeClr val="accent1"/>
                </a:solidFill>
                <a:latin typeface="Arial" panose="020B0604020202020204" pitchFamily="34" charset="0"/>
              </a:rPr>
              <a:t>External dependencies </a:t>
            </a:r>
            <a:r>
              <a:rPr lang="en-US" sz="1800" dirty="0">
                <a:solidFill>
                  <a:srgbClr val="222222"/>
                </a:solidFill>
                <a:latin typeface="Arial" panose="020B0604020202020204" pitchFamily="34" charset="0"/>
              </a:rPr>
              <a:t>that may not allow to move to the required speed, and results in very high IFMIS acquisition and maintenance cost.</a:t>
            </a:r>
            <a:endParaRPr lang="en-GB" sz="1800" dirty="0">
              <a:solidFill>
                <a:srgbClr val="222222"/>
              </a:solidFill>
              <a:latin typeface="Arial" panose="020B0604020202020204" pitchFamily="34" charset="0"/>
            </a:endParaRPr>
          </a:p>
        </p:txBody>
      </p:sp>
      <p:sp>
        <p:nvSpPr>
          <p:cNvPr id="7" name="Slide Number Placeholder 6">
            <a:extLst>
              <a:ext uri="{FF2B5EF4-FFF2-40B4-BE49-F238E27FC236}">
                <a16:creationId xmlns:a16="http://schemas.microsoft.com/office/drawing/2014/main" id="{873A409C-EE31-AF1A-D7DD-39ECF54277F2}"/>
              </a:ext>
            </a:extLst>
          </p:cNvPr>
          <p:cNvSpPr>
            <a:spLocks noGrp="1"/>
          </p:cNvSpPr>
          <p:nvPr>
            <p:ph type="sldNum" sz="quarter" idx="4294967295"/>
          </p:nvPr>
        </p:nvSpPr>
        <p:spPr>
          <a:xfrm>
            <a:off x="8610600" y="6356350"/>
            <a:ext cx="2743200" cy="365125"/>
          </a:xfrm>
        </p:spPr>
        <p:txBody>
          <a:bodyPr/>
          <a:lstStyle/>
          <a:p>
            <a:r>
              <a:rPr lang="en-US" dirty="0"/>
              <a:t>7</a:t>
            </a:r>
          </a:p>
        </p:txBody>
      </p:sp>
      <p:sp>
        <p:nvSpPr>
          <p:cNvPr id="9" name="Content Placeholder 10">
            <a:extLst>
              <a:ext uri="{FF2B5EF4-FFF2-40B4-BE49-F238E27FC236}">
                <a16:creationId xmlns:a16="http://schemas.microsoft.com/office/drawing/2014/main" id="{B92EDC57-69B0-40DE-811D-ADA17E32A912}"/>
              </a:ext>
            </a:extLst>
          </p:cNvPr>
          <p:cNvSpPr txBox="1">
            <a:spLocks/>
          </p:cNvSpPr>
          <p:nvPr/>
        </p:nvSpPr>
        <p:spPr>
          <a:xfrm>
            <a:off x="6111688" y="1821976"/>
            <a:ext cx="4997824" cy="4821279"/>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chemeClr val="accent1"/>
                </a:solidFill>
                <a:latin typeface="Arial" panose="020B0604020202020204" pitchFamily="34" charset="0"/>
              </a:rPr>
              <a:t>Skill gaps in technology and policies</a:t>
            </a:r>
            <a:r>
              <a:rPr lang="en-US" sz="1800" dirty="0">
                <a:solidFill>
                  <a:srgbClr val="222222"/>
                </a:solidFill>
                <a:latin typeface="Arial" panose="020B0604020202020204" pitchFamily="34" charset="0"/>
              </a:rPr>
              <a:t>: The illusion of explanatory depth </a:t>
            </a:r>
            <a:r>
              <a:rPr lang="en-US" sz="1800" dirty="0">
                <a:solidFill>
                  <a:schemeClr val="accent1"/>
                </a:solidFill>
                <a:latin typeface="Arial" panose="020B0604020202020204" pitchFamily="34" charset="0"/>
              </a:rPr>
              <a:t>(IOED)</a:t>
            </a:r>
            <a:r>
              <a:rPr lang="en-US" sz="1800" dirty="0">
                <a:solidFill>
                  <a:srgbClr val="222222"/>
                </a:solidFill>
                <a:latin typeface="Arial" panose="020B0604020202020204" pitchFamily="34" charset="0"/>
              </a:rPr>
              <a:t> is a cognitive bias where people believe that they understand a topic much better than they actually do.</a:t>
            </a:r>
          </a:p>
          <a:p>
            <a:endParaRPr lang="en-US" sz="1800" dirty="0">
              <a:solidFill>
                <a:srgbClr val="222222"/>
              </a:solidFill>
              <a:latin typeface="Arial" panose="020B0604020202020204" pitchFamily="34" charset="0"/>
            </a:endParaRPr>
          </a:p>
          <a:p>
            <a:r>
              <a:rPr lang="en-US" sz="1800" b="1" dirty="0">
                <a:solidFill>
                  <a:schemeClr val="accent1"/>
                </a:solidFill>
                <a:latin typeface="Arial" panose="020B0604020202020204" pitchFamily="34" charset="0"/>
              </a:rPr>
              <a:t>IFMIS ownership and coordination </a:t>
            </a:r>
            <a:r>
              <a:rPr lang="en-US" sz="1800" dirty="0">
                <a:solidFill>
                  <a:srgbClr val="222222"/>
                </a:solidFill>
                <a:latin typeface="Arial" panose="020B0604020202020204" pitchFamily="34" charset="0"/>
              </a:rPr>
              <a:t>between institutions are key challenges to IFMIS because multiple government entities with overlapping roles often compete for control, leading to fragmented decision-making, inconsistent data sharing, resistance to standardized processes, and lack of accountability, all of which undermine the system’s effectiveness and sustainability.</a:t>
            </a:r>
            <a:endParaRPr lang="en-GB" sz="1800" dirty="0">
              <a:solidFill>
                <a:srgbClr val="222222"/>
              </a:solidFill>
              <a:latin typeface="Arial" panose="020B0604020202020204" pitchFamily="34" charset="0"/>
            </a:endParaRPr>
          </a:p>
        </p:txBody>
      </p:sp>
    </p:spTree>
    <p:extLst>
      <p:ext uri="{BB962C8B-B14F-4D97-AF65-F5344CB8AC3E}">
        <p14:creationId xmlns:p14="http://schemas.microsoft.com/office/powerpoint/2010/main" val="845229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6D8AF-D353-78B3-9B3A-2895BBD3595A}"/>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5750529-5C07-6ACC-8EA0-BFCCF1229299}"/>
              </a:ext>
            </a:extLst>
          </p:cNvPr>
          <p:cNvSpPr>
            <a:spLocks noGrp="1"/>
          </p:cNvSpPr>
          <p:nvPr>
            <p:ph type="title"/>
          </p:nvPr>
        </p:nvSpPr>
        <p:spPr>
          <a:xfrm>
            <a:off x="3778826" y="820128"/>
            <a:ext cx="7029011" cy="731520"/>
          </a:xfrm>
        </p:spPr>
        <p:txBody>
          <a:bodyPr/>
          <a:lstStyle/>
          <a:p>
            <a:r>
              <a:rPr lang="en-US" b="1" i="0" dirty="0">
                <a:solidFill>
                  <a:srgbClr val="126A38"/>
                </a:solidFill>
                <a:effectLst/>
                <a:latin typeface="Cabin"/>
              </a:rPr>
              <a:t>Key Insights and Food of Thoughts</a:t>
            </a:r>
            <a:endParaRPr lang="en-US" dirty="0"/>
          </a:p>
        </p:txBody>
      </p:sp>
      <p:sp>
        <p:nvSpPr>
          <p:cNvPr id="7" name="Slide Number Placeholder 6">
            <a:extLst>
              <a:ext uri="{FF2B5EF4-FFF2-40B4-BE49-F238E27FC236}">
                <a16:creationId xmlns:a16="http://schemas.microsoft.com/office/drawing/2014/main" id="{FD034DF2-36C1-D89E-4609-60BE5B3FA3C1}"/>
              </a:ext>
            </a:extLst>
          </p:cNvPr>
          <p:cNvSpPr>
            <a:spLocks noGrp="1"/>
          </p:cNvSpPr>
          <p:nvPr>
            <p:ph type="sldNum" sz="quarter" idx="4294967295"/>
          </p:nvPr>
        </p:nvSpPr>
        <p:spPr>
          <a:xfrm>
            <a:off x="8610600" y="6356350"/>
            <a:ext cx="2743200" cy="365125"/>
          </a:xfrm>
        </p:spPr>
        <p:txBody>
          <a:bodyPr/>
          <a:lstStyle/>
          <a:p>
            <a:r>
              <a:rPr lang="en-US" dirty="0"/>
              <a:t>8</a:t>
            </a:r>
          </a:p>
        </p:txBody>
      </p:sp>
      <p:grpSp>
        <p:nvGrpSpPr>
          <p:cNvPr id="43" name="Group 42">
            <a:extLst>
              <a:ext uri="{FF2B5EF4-FFF2-40B4-BE49-F238E27FC236}">
                <a16:creationId xmlns:a16="http://schemas.microsoft.com/office/drawing/2014/main" id="{88845BEC-8EBB-4D45-8562-251ACBCEFC79}"/>
              </a:ext>
            </a:extLst>
          </p:cNvPr>
          <p:cNvGrpSpPr/>
          <p:nvPr/>
        </p:nvGrpSpPr>
        <p:grpSpPr>
          <a:xfrm>
            <a:off x="807720" y="2110889"/>
            <a:ext cx="10769089" cy="3175607"/>
            <a:chOff x="695325" y="2774343"/>
            <a:chExt cx="10769089" cy="3175607"/>
          </a:xfrm>
        </p:grpSpPr>
        <p:grpSp>
          <p:nvGrpSpPr>
            <p:cNvPr id="44" name="Group 43">
              <a:extLst>
                <a:ext uri="{FF2B5EF4-FFF2-40B4-BE49-F238E27FC236}">
                  <a16:creationId xmlns:a16="http://schemas.microsoft.com/office/drawing/2014/main" id="{6E655691-2D82-4443-BD3E-D9F62253B7E3}"/>
                </a:ext>
              </a:extLst>
            </p:cNvPr>
            <p:cNvGrpSpPr/>
            <p:nvPr/>
          </p:nvGrpSpPr>
          <p:grpSpPr>
            <a:xfrm>
              <a:off x="6351639" y="2774343"/>
              <a:ext cx="5112775" cy="1344047"/>
              <a:chOff x="642042" y="3465669"/>
              <a:chExt cx="5210197" cy="1344047"/>
            </a:xfrm>
          </p:grpSpPr>
          <p:sp>
            <p:nvSpPr>
              <p:cNvPr id="66" name="Rectangle 65">
                <a:extLst>
                  <a:ext uri="{FF2B5EF4-FFF2-40B4-BE49-F238E27FC236}">
                    <a16:creationId xmlns:a16="http://schemas.microsoft.com/office/drawing/2014/main" id="{26FBF4D1-02E5-4060-9184-4650CF5A4E63}"/>
                  </a:ext>
                </a:extLst>
              </p:cNvPr>
              <p:cNvSpPr/>
              <p:nvPr/>
            </p:nvSpPr>
            <p:spPr>
              <a:xfrm>
                <a:off x="1014007" y="3465669"/>
                <a:ext cx="4838232" cy="1344047"/>
              </a:xfrm>
              <a:prstGeom prst="rect">
                <a:avLst/>
              </a:prstGeom>
              <a:solidFill>
                <a:schemeClr val="bg1"/>
              </a:solidFill>
              <a:ln w="9525">
                <a:solidFill>
                  <a:schemeClr val="accent3"/>
                </a:solid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grpSp>
            <p:nvGrpSpPr>
              <p:cNvPr id="67" name="Group 66">
                <a:extLst>
                  <a:ext uri="{FF2B5EF4-FFF2-40B4-BE49-F238E27FC236}">
                    <a16:creationId xmlns:a16="http://schemas.microsoft.com/office/drawing/2014/main" id="{1DC10CF7-5C97-40A0-B0A0-9C289E886017}"/>
                  </a:ext>
                </a:extLst>
              </p:cNvPr>
              <p:cNvGrpSpPr/>
              <p:nvPr/>
            </p:nvGrpSpPr>
            <p:grpSpPr>
              <a:xfrm>
                <a:off x="1605651" y="3664197"/>
                <a:ext cx="4019329" cy="944889"/>
                <a:chOff x="1605651" y="3611541"/>
                <a:chExt cx="4019329" cy="944889"/>
              </a:xfrm>
            </p:grpSpPr>
            <p:sp>
              <p:nvSpPr>
                <p:cNvPr id="70" name="TextBox 7">
                  <a:extLst>
                    <a:ext uri="{FF2B5EF4-FFF2-40B4-BE49-F238E27FC236}">
                      <a16:creationId xmlns:a16="http://schemas.microsoft.com/office/drawing/2014/main" id="{49583CAC-B2A9-49F2-A49A-D5660C8AC81A}"/>
                    </a:ext>
                  </a:extLst>
                </p:cNvPr>
                <p:cNvSpPr txBox="1"/>
                <p:nvPr/>
              </p:nvSpPr>
              <p:spPr>
                <a:xfrm>
                  <a:off x="1605652" y="4008908"/>
                  <a:ext cx="4019328" cy="54752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GB" sz="1200" b="0" i="0" dirty="0">
                      <a:solidFill>
                        <a:srgbClr val="222222"/>
                      </a:solidFill>
                      <a:effectLst/>
                      <a:latin typeface="Arial" panose="020B0604020202020204" pitchFamily="34" charset="0"/>
                    </a:rPr>
                    <a:t>Design IFMIS as a value realization tool: efficiency, accountability, transparency, cashless, paperless, etc.</a:t>
                  </a:r>
                  <a:endParaRPr lang="en-ID" sz="1200" dirty="0"/>
                </a:p>
              </p:txBody>
            </p:sp>
            <p:sp>
              <p:nvSpPr>
                <p:cNvPr id="71" name="TextBox 8">
                  <a:extLst>
                    <a:ext uri="{FF2B5EF4-FFF2-40B4-BE49-F238E27FC236}">
                      <a16:creationId xmlns:a16="http://schemas.microsoft.com/office/drawing/2014/main" id="{F243BCF2-8A1F-4D26-9DF3-817C4B81F8A2}"/>
                    </a:ext>
                  </a:extLst>
                </p:cNvPr>
                <p:cNvSpPr txBox="1"/>
                <p:nvPr/>
              </p:nvSpPr>
              <p:spPr>
                <a:xfrm>
                  <a:off x="1605651" y="3611541"/>
                  <a:ext cx="3835981"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D" b="1" dirty="0">
                      <a:solidFill>
                        <a:schemeClr val="accent1"/>
                      </a:solidFill>
                      <a:latin typeface="+mj-lt"/>
                    </a:rPr>
                    <a:t>Value Realization</a:t>
                  </a:r>
                </a:p>
              </p:txBody>
            </p:sp>
          </p:grpSp>
          <p:sp>
            <p:nvSpPr>
              <p:cNvPr id="68" name="Rectangle 67">
                <a:extLst>
                  <a:ext uri="{FF2B5EF4-FFF2-40B4-BE49-F238E27FC236}">
                    <a16:creationId xmlns:a16="http://schemas.microsoft.com/office/drawing/2014/main" id="{693E166E-350C-4162-BF4E-146136D4559C}"/>
                  </a:ext>
                </a:extLst>
              </p:cNvPr>
              <p:cNvSpPr/>
              <p:nvPr/>
            </p:nvSpPr>
            <p:spPr>
              <a:xfrm>
                <a:off x="642042" y="3765725"/>
                <a:ext cx="743933" cy="743933"/>
              </a:xfrm>
              <a:prstGeom prst="rect">
                <a:avLst/>
              </a:prstGeom>
              <a:solidFill>
                <a:schemeClr val="accent1"/>
              </a:solidFill>
              <a:ln>
                <a:no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sp>
            <p:nvSpPr>
              <p:cNvPr id="69" name="TextBox 6">
                <a:extLst>
                  <a:ext uri="{FF2B5EF4-FFF2-40B4-BE49-F238E27FC236}">
                    <a16:creationId xmlns:a16="http://schemas.microsoft.com/office/drawing/2014/main" id="{5DE5A2BE-FB62-40C2-A20C-6A485603F5B9}"/>
                  </a:ext>
                </a:extLst>
              </p:cNvPr>
              <p:cNvSpPr txBox="1"/>
              <p:nvPr/>
            </p:nvSpPr>
            <p:spPr>
              <a:xfrm>
                <a:off x="701837" y="3904224"/>
                <a:ext cx="624342"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bg1"/>
                    </a:solidFill>
                    <a:latin typeface="+mj-lt"/>
                  </a:rPr>
                  <a:t>03.</a:t>
                </a:r>
                <a:endParaRPr lang="en-ID" sz="2400" b="1" dirty="0">
                  <a:solidFill>
                    <a:schemeClr val="bg1"/>
                  </a:solidFill>
                  <a:latin typeface="+mj-lt"/>
                </a:endParaRPr>
              </a:p>
            </p:txBody>
          </p:sp>
        </p:grpSp>
        <p:grpSp>
          <p:nvGrpSpPr>
            <p:cNvPr id="45" name="Group 44">
              <a:extLst>
                <a:ext uri="{FF2B5EF4-FFF2-40B4-BE49-F238E27FC236}">
                  <a16:creationId xmlns:a16="http://schemas.microsoft.com/office/drawing/2014/main" id="{0DA2FED0-5511-451D-A8BD-5F5B83E40924}"/>
                </a:ext>
              </a:extLst>
            </p:cNvPr>
            <p:cNvGrpSpPr/>
            <p:nvPr/>
          </p:nvGrpSpPr>
          <p:grpSpPr>
            <a:xfrm>
              <a:off x="6351639" y="4605903"/>
              <a:ext cx="5112775" cy="1344047"/>
              <a:chOff x="642042" y="3465669"/>
              <a:chExt cx="5210197" cy="1344047"/>
            </a:xfrm>
          </p:grpSpPr>
          <p:sp>
            <p:nvSpPr>
              <p:cNvPr id="60" name="Rectangle 59">
                <a:extLst>
                  <a:ext uri="{FF2B5EF4-FFF2-40B4-BE49-F238E27FC236}">
                    <a16:creationId xmlns:a16="http://schemas.microsoft.com/office/drawing/2014/main" id="{F8E4F901-431A-4D98-B44C-BD20C680FB59}"/>
                  </a:ext>
                </a:extLst>
              </p:cNvPr>
              <p:cNvSpPr/>
              <p:nvPr/>
            </p:nvSpPr>
            <p:spPr>
              <a:xfrm>
                <a:off x="1014007" y="3465669"/>
                <a:ext cx="4838232" cy="134404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grpSp>
            <p:nvGrpSpPr>
              <p:cNvPr id="61" name="Group 60">
                <a:extLst>
                  <a:ext uri="{FF2B5EF4-FFF2-40B4-BE49-F238E27FC236}">
                    <a16:creationId xmlns:a16="http://schemas.microsoft.com/office/drawing/2014/main" id="{4779004B-EA9D-46FB-9EA8-173620A573F9}"/>
                  </a:ext>
                </a:extLst>
              </p:cNvPr>
              <p:cNvGrpSpPr/>
              <p:nvPr/>
            </p:nvGrpSpPr>
            <p:grpSpPr>
              <a:xfrm>
                <a:off x="1605651" y="3664197"/>
                <a:ext cx="4200271" cy="1139819"/>
                <a:chOff x="1605651" y="3611541"/>
                <a:chExt cx="4200271" cy="1139819"/>
              </a:xfrm>
            </p:grpSpPr>
            <p:sp>
              <p:nvSpPr>
                <p:cNvPr id="64" name="TextBox 14">
                  <a:extLst>
                    <a:ext uri="{FF2B5EF4-FFF2-40B4-BE49-F238E27FC236}">
                      <a16:creationId xmlns:a16="http://schemas.microsoft.com/office/drawing/2014/main" id="{A1F9318A-C538-41DA-93F5-C7FC8A0B5FFE}"/>
                    </a:ext>
                  </a:extLst>
                </p:cNvPr>
                <p:cNvSpPr txBox="1"/>
                <p:nvPr/>
              </p:nvSpPr>
              <p:spPr>
                <a:xfrm>
                  <a:off x="1638349" y="3963772"/>
                  <a:ext cx="4167573" cy="78758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GB" sz="1200" b="0" i="0" dirty="0">
                      <a:solidFill>
                        <a:schemeClr val="bg2"/>
                      </a:solidFill>
                      <a:effectLst/>
                      <a:latin typeface="Arial" panose="020B0604020202020204" pitchFamily="34" charset="0"/>
                    </a:rPr>
                    <a:t>Building IFMIS as an open source software can help Africans to build strong knowledge sharing, reduce IFMIS cost, and adopt IPSAS more consistently. </a:t>
                  </a:r>
                  <a:endParaRPr lang="en-ID" sz="1200" dirty="0">
                    <a:solidFill>
                      <a:schemeClr val="bg2"/>
                    </a:solidFill>
                  </a:endParaRPr>
                </a:p>
              </p:txBody>
            </p:sp>
            <p:sp>
              <p:nvSpPr>
                <p:cNvPr id="65" name="TextBox 15">
                  <a:extLst>
                    <a:ext uri="{FF2B5EF4-FFF2-40B4-BE49-F238E27FC236}">
                      <a16:creationId xmlns:a16="http://schemas.microsoft.com/office/drawing/2014/main" id="{203558AA-8283-459E-AC93-F5287BBC2898}"/>
                    </a:ext>
                  </a:extLst>
                </p:cNvPr>
                <p:cNvSpPr txBox="1"/>
                <p:nvPr/>
              </p:nvSpPr>
              <p:spPr>
                <a:xfrm>
                  <a:off x="1605651" y="3611541"/>
                  <a:ext cx="4011115"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D" b="1" dirty="0">
                      <a:solidFill>
                        <a:schemeClr val="bg1"/>
                      </a:solidFill>
                      <a:latin typeface="+mj-lt"/>
                    </a:rPr>
                    <a:t>OpenIFMIS</a:t>
                  </a:r>
                </a:p>
              </p:txBody>
            </p:sp>
          </p:grpSp>
          <p:sp>
            <p:nvSpPr>
              <p:cNvPr id="62" name="Rectangle 61">
                <a:extLst>
                  <a:ext uri="{FF2B5EF4-FFF2-40B4-BE49-F238E27FC236}">
                    <a16:creationId xmlns:a16="http://schemas.microsoft.com/office/drawing/2014/main" id="{70D12E9C-3E68-416D-95F1-9897F88C2195}"/>
                  </a:ext>
                </a:extLst>
              </p:cNvPr>
              <p:cNvSpPr/>
              <p:nvPr/>
            </p:nvSpPr>
            <p:spPr>
              <a:xfrm>
                <a:off x="642042" y="3765725"/>
                <a:ext cx="743933" cy="743933"/>
              </a:xfrm>
              <a:prstGeom prst="rect">
                <a:avLst/>
              </a:prstGeom>
              <a:solidFill>
                <a:schemeClr val="bg1"/>
              </a:solidFill>
              <a:ln w="9525">
                <a:solidFill>
                  <a:schemeClr val="accent3"/>
                </a:solid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sp>
            <p:nvSpPr>
              <p:cNvPr id="63" name="TextBox 13">
                <a:extLst>
                  <a:ext uri="{FF2B5EF4-FFF2-40B4-BE49-F238E27FC236}">
                    <a16:creationId xmlns:a16="http://schemas.microsoft.com/office/drawing/2014/main" id="{B45A1BB7-8F4E-4DDD-B3A0-201149D97C69}"/>
                  </a:ext>
                </a:extLst>
              </p:cNvPr>
              <p:cNvSpPr txBox="1"/>
              <p:nvPr/>
            </p:nvSpPr>
            <p:spPr>
              <a:xfrm>
                <a:off x="701837" y="3904224"/>
                <a:ext cx="624342"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accent2"/>
                    </a:solidFill>
                    <a:latin typeface="+mj-lt"/>
                  </a:rPr>
                  <a:t>04.</a:t>
                </a:r>
                <a:endParaRPr lang="en-ID" sz="2400" b="1" dirty="0">
                  <a:solidFill>
                    <a:schemeClr val="accent2"/>
                  </a:solidFill>
                  <a:latin typeface="+mj-lt"/>
                </a:endParaRPr>
              </a:p>
            </p:txBody>
          </p:sp>
        </p:grpSp>
        <p:grpSp>
          <p:nvGrpSpPr>
            <p:cNvPr id="46" name="Group 45">
              <a:extLst>
                <a:ext uri="{FF2B5EF4-FFF2-40B4-BE49-F238E27FC236}">
                  <a16:creationId xmlns:a16="http://schemas.microsoft.com/office/drawing/2014/main" id="{50F2CD8D-5EBA-464B-A440-805351B84675}"/>
                </a:ext>
              </a:extLst>
            </p:cNvPr>
            <p:cNvGrpSpPr/>
            <p:nvPr/>
          </p:nvGrpSpPr>
          <p:grpSpPr>
            <a:xfrm>
              <a:off x="695325" y="2774343"/>
              <a:ext cx="5112775" cy="1344047"/>
              <a:chOff x="642042" y="3465669"/>
              <a:chExt cx="5210197" cy="1344047"/>
            </a:xfrm>
          </p:grpSpPr>
          <p:sp>
            <p:nvSpPr>
              <p:cNvPr id="54" name="Rectangle 53">
                <a:extLst>
                  <a:ext uri="{FF2B5EF4-FFF2-40B4-BE49-F238E27FC236}">
                    <a16:creationId xmlns:a16="http://schemas.microsoft.com/office/drawing/2014/main" id="{2866D951-D16E-4DCE-8231-B0A55F476071}"/>
                  </a:ext>
                </a:extLst>
              </p:cNvPr>
              <p:cNvSpPr/>
              <p:nvPr/>
            </p:nvSpPr>
            <p:spPr>
              <a:xfrm>
                <a:off x="1014007" y="3465669"/>
                <a:ext cx="4838232" cy="1344047"/>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a:solidFill>
                    <a:schemeClr val="tx1">
                      <a:lumMod val="85000"/>
                      <a:lumOff val="15000"/>
                    </a:schemeClr>
                  </a:solidFill>
                </a:endParaRPr>
              </a:p>
            </p:txBody>
          </p:sp>
          <p:grpSp>
            <p:nvGrpSpPr>
              <p:cNvPr id="55" name="Group 54">
                <a:extLst>
                  <a:ext uri="{FF2B5EF4-FFF2-40B4-BE49-F238E27FC236}">
                    <a16:creationId xmlns:a16="http://schemas.microsoft.com/office/drawing/2014/main" id="{06A7CB70-F605-46E8-8CE6-E6D08FBB3388}"/>
                  </a:ext>
                </a:extLst>
              </p:cNvPr>
              <p:cNvGrpSpPr/>
              <p:nvPr/>
            </p:nvGrpSpPr>
            <p:grpSpPr>
              <a:xfrm>
                <a:off x="1605651" y="3664197"/>
                <a:ext cx="3616305" cy="704823"/>
                <a:chOff x="1605651" y="3611541"/>
                <a:chExt cx="3616305" cy="704823"/>
              </a:xfrm>
            </p:grpSpPr>
            <p:sp>
              <p:nvSpPr>
                <p:cNvPr id="58" name="TextBox 28">
                  <a:extLst>
                    <a:ext uri="{FF2B5EF4-FFF2-40B4-BE49-F238E27FC236}">
                      <a16:creationId xmlns:a16="http://schemas.microsoft.com/office/drawing/2014/main" id="{D9415C4B-1C3C-4F04-AE98-7C566970147F}"/>
                    </a:ext>
                  </a:extLst>
                </p:cNvPr>
                <p:cNvSpPr txBox="1"/>
                <p:nvPr/>
              </p:nvSpPr>
              <p:spPr>
                <a:xfrm>
                  <a:off x="1605652" y="4008908"/>
                  <a:ext cx="3616304" cy="30745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GB" sz="1200" b="0" i="0" dirty="0">
                      <a:solidFill>
                        <a:schemeClr val="bg2"/>
                      </a:solidFill>
                      <a:effectLst/>
                      <a:latin typeface="Arial" panose="020B0604020202020204" pitchFamily="34" charset="0"/>
                    </a:rPr>
                    <a:t>Build an IFMIS ecosystem, not an egosystem</a:t>
                  </a:r>
                  <a:endParaRPr lang="en-ID" sz="1200" dirty="0">
                    <a:solidFill>
                      <a:schemeClr val="bg2"/>
                    </a:solidFill>
                  </a:endParaRPr>
                </a:p>
              </p:txBody>
            </p:sp>
            <p:sp>
              <p:nvSpPr>
                <p:cNvPr id="59" name="TextBox 29">
                  <a:extLst>
                    <a:ext uri="{FF2B5EF4-FFF2-40B4-BE49-F238E27FC236}">
                      <a16:creationId xmlns:a16="http://schemas.microsoft.com/office/drawing/2014/main" id="{D20371E8-2308-4135-BCC4-8D0C98A21C56}"/>
                    </a:ext>
                  </a:extLst>
                </p:cNvPr>
                <p:cNvSpPr txBox="1"/>
                <p:nvPr/>
              </p:nvSpPr>
              <p:spPr>
                <a:xfrm>
                  <a:off x="1605651" y="3611541"/>
                  <a:ext cx="3525174"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D" b="1" dirty="0">
                      <a:solidFill>
                        <a:schemeClr val="bg1"/>
                      </a:solidFill>
                      <a:latin typeface="+mj-lt"/>
                    </a:rPr>
                    <a:t>ECOSYSTEM</a:t>
                  </a:r>
                </a:p>
              </p:txBody>
            </p:sp>
          </p:grpSp>
          <p:sp>
            <p:nvSpPr>
              <p:cNvPr id="56" name="Rectangle 55">
                <a:extLst>
                  <a:ext uri="{FF2B5EF4-FFF2-40B4-BE49-F238E27FC236}">
                    <a16:creationId xmlns:a16="http://schemas.microsoft.com/office/drawing/2014/main" id="{0AE95E42-8681-434D-B64C-47FA307D58DE}"/>
                  </a:ext>
                </a:extLst>
              </p:cNvPr>
              <p:cNvSpPr/>
              <p:nvPr/>
            </p:nvSpPr>
            <p:spPr>
              <a:xfrm>
                <a:off x="642042" y="3765725"/>
                <a:ext cx="743933" cy="743933"/>
              </a:xfrm>
              <a:prstGeom prst="rect">
                <a:avLst/>
              </a:prstGeom>
              <a:solidFill>
                <a:schemeClr val="bg1"/>
              </a:solidFill>
              <a:ln w="9525">
                <a:solidFill>
                  <a:schemeClr val="accent3"/>
                </a:solid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sp>
            <p:nvSpPr>
              <p:cNvPr id="57" name="TextBox 27">
                <a:extLst>
                  <a:ext uri="{FF2B5EF4-FFF2-40B4-BE49-F238E27FC236}">
                    <a16:creationId xmlns:a16="http://schemas.microsoft.com/office/drawing/2014/main" id="{F154A6F1-C2BE-4BB6-B4DB-B599595FE389}"/>
                  </a:ext>
                </a:extLst>
              </p:cNvPr>
              <p:cNvSpPr txBox="1"/>
              <p:nvPr/>
            </p:nvSpPr>
            <p:spPr>
              <a:xfrm>
                <a:off x="702063" y="3904224"/>
                <a:ext cx="623890"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accent2"/>
                    </a:solidFill>
                    <a:latin typeface="+mj-lt"/>
                  </a:rPr>
                  <a:t>01.</a:t>
                </a:r>
                <a:endParaRPr lang="en-ID" sz="2400" b="1" dirty="0">
                  <a:solidFill>
                    <a:schemeClr val="accent2"/>
                  </a:solidFill>
                  <a:latin typeface="+mj-lt"/>
                </a:endParaRPr>
              </a:p>
            </p:txBody>
          </p:sp>
        </p:grpSp>
        <p:grpSp>
          <p:nvGrpSpPr>
            <p:cNvPr id="47" name="Group 46">
              <a:extLst>
                <a:ext uri="{FF2B5EF4-FFF2-40B4-BE49-F238E27FC236}">
                  <a16:creationId xmlns:a16="http://schemas.microsoft.com/office/drawing/2014/main" id="{CEE2A0C5-7EFD-4DAC-BE85-6BCED530AE79}"/>
                </a:ext>
              </a:extLst>
            </p:cNvPr>
            <p:cNvGrpSpPr/>
            <p:nvPr/>
          </p:nvGrpSpPr>
          <p:grpSpPr>
            <a:xfrm>
              <a:off x="695325" y="4605903"/>
              <a:ext cx="5112775" cy="1344047"/>
              <a:chOff x="642042" y="3465669"/>
              <a:chExt cx="5210197" cy="1344047"/>
            </a:xfrm>
          </p:grpSpPr>
          <p:sp>
            <p:nvSpPr>
              <p:cNvPr id="48" name="Rectangle 47">
                <a:extLst>
                  <a:ext uri="{FF2B5EF4-FFF2-40B4-BE49-F238E27FC236}">
                    <a16:creationId xmlns:a16="http://schemas.microsoft.com/office/drawing/2014/main" id="{719CD315-E9AE-4E4B-AA2F-EF3887FE8954}"/>
                  </a:ext>
                </a:extLst>
              </p:cNvPr>
              <p:cNvSpPr/>
              <p:nvPr/>
            </p:nvSpPr>
            <p:spPr>
              <a:xfrm>
                <a:off x="1014007" y="3465669"/>
                <a:ext cx="4838232" cy="1344047"/>
              </a:xfrm>
              <a:prstGeom prst="rect">
                <a:avLst/>
              </a:prstGeom>
              <a:solidFill>
                <a:schemeClr val="bg1"/>
              </a:solidFill>
              <a:ln w="9525">
                <a:solidFill>
                  <a:schemeClr val="accent3"/>
                </a:solid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a:solidFill>
                    <a:schemeClr val="tx1">
                      <a:lumMod val="85000"/>
                      <a:lumOff val="15000"/>
                    </a:schemeClr>
                  </a:solidFill>
                </a:endParaRPr>
              </a:p>
            </p:txBody>
          </p:sp>
          <p:grpSp>
            <p:nvGrpSpPr>
              <p:cNvPr id="49" name="Group 48">
                <a:extLst>
                  <a:ext uri="{FF2B5EF4-FFF2-40B4-BE49-F238E27FC236}">
                    <a16:creationId xmlns:a16="http://schemas.microsoft.com/office/drawing/2014/main" id="{C9472E38-25ED-4325-A204-99BEB6AFB76E}"/>
                  </a:ext>
                </a:extLst>
              </p:cNvPr>
              <p:cNvGrpSpPr/>
              <p:nvPr/>
            </p:nvGrpSpPr>
            <p:grpSpPr>
              <a:xfrm>
                <a:off x="1605651" y="3664197"/>
                <a:ext cx="3821567" cy="944825"/>
                <a:chOff x="1605651" y="3611541"/>
                <a:chExt cx="3821567" cy="944825"/>
              </a:xfrm>
            </p:grpSpPr>
            <p:sp>
              <p:nvSpPr>
                <p:cNvPr id="52" name="TextBox 35">
                  <a:extLst>
                    <a:ext uri="{FF2B5EF4-FFF2-40B4-BE49-F238E27FC236}">
                      <a16:creationId xmlns:a16="http://schemas.microsoft.com/office/drawing/2014/main" id="{393069A8-528C-41B9-8BD4-E4F4E9288852}"/>
                    </a:ext>
                  </a:extLst>
                </p:cNvPr>
                <p:cNvSpPr txBox="1"/>
                <p:nvPr/>
              </p:nvSpPr>
              <p:spPr>
                <a:xfrm>
                  <a:off x="1605652" y="4008908"/>
                  <a:ext cx="3821566" cy="54745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sz="1200" dirty="0">
                      <a:solidFill>
                        <a:srgbClr val="222222"/>
                      </a:solidFill>
                      <a:latin typeface="Arial" panose="020B0604020202020204" pitchFamily="34" charset="0"/>
                    </a:rPr>
                    <a:t>The ability to adapt IFMIS to new changes is the key success factor.</a:t>
                  </a:r>
                  <a:endParaRPr lang="en-ID" sz="1200" dirty="0"/>
                </a:p>
              </p:txBody>
            </p:sp>
            <p:sp>
              <p:nvSpPr>
                <p:cNvPr id="53" name="TextBox 36">
                  <a:extLst>
                    <a:ext uri="{FF2B5EF4-FFF2-40B4-BE49-F238E27FC236}">
                      <a16:creationId xmlns:a16="http://schemas.microsoft.com/office/drawing/2014/main" id="{3678FB61-B8FE-46A3-A566-D153B638C99C}"/>
                    </a:ext>
                  </a:extLst>
                </p:cNvPr>
                <p:cNvSpPr txBox="1"/>
                <p:nvPr/>
              </p:nvSpPr>
              <p:spPr>
                <a:xfrm>
                  <a:off x="1605651" y="3611541"/>
                  <a:ext cx="3525174"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accent1"/>
                      </a:solidFill>
                      <a:latin typeface="+mj-lt"/>
                    </a:rPr>
                    <a:t>Change is Constant</a:t>
                  </a:r>
                  <a:endParaRPr lang="en-ID" b="1" dirty="0">
                    <a:solidFill>
                      <a:schemeClr val="accent1"/>
                    </a:solidFill>
                    <a:latin typeface="+mj-lt"/>
                  </a:endParaRPr>
                </a:p>
              </p:txBody>
            </p:sp>
          </p:grpSp>
          <p:sp>
            <p:nvSpPr>
              <p:cNvPr id="50" name="Rectangle 49">
                <a:extLst>
                  <a:ext uri="{FF2B5EF4-FFF2-40B4-BE49-F238E27FC236}">
                    <a16:creationId xmlns:a16="http://schemas.microsoft.com/office/drawing/2014/main" id="{90C4C0FC-BE44-4B4C-91E0-A3870194648D}"/>
                  </a:ext>
                </a:extLst>
              </p:cNvPr>
              <p:cNvSpPr/>
              <p:nvPr/>
            </p:nvSpPr>
            <p:spPr>
              <a:xfrm>
                <a:off x="642042" y="3765725"/>
                <a:ext cx="743933" cy="743933"/>
              </a:xfrm>
              <a:prstGeom prst="rect">
                <a:avLst/>
              </a:prstGeom>
              <a:solidFill>
                <a:schemeClr val="accent1"/>
              </a:solidFill>
              <a:ln>
                <a:noFill/>
              </a:ln>
              <a:effectLst>
                <a:outerShdw blurRad="381000" dir="60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ID" dirty="0">
                  <a:solidFill>
                    <a:schemeClr val="tx1">
                      <a:lumMod val="85000"/>
                      <a:lumOff val="15000"/>
                    </a:schemeClr>
                  </a:solidFill>
                </a:endParaRPr>
              </a:p>
            </p:txBody>
          </p:sp>
          <p:sp>
            <p:nvSpPr>
              <p:cNvPr id="51" name="TextBox 34">
                <a:extLst>
                  <a:ext uri="{FF2B5EF4-FFF2-40B4-BE49-F238E27FC236}">
                    <a16:creationId xmlns:a16="http://schemas.microsoft.com/office/drawing/2014/main" id="{F5FFBDAF-B7A1-4C10-A574-88C57AA4F15D}"/>
                  </a:ext>
                </a:extLst>
              </p:cNvPr>
              <p:cNvSpPr txBox="1"/>
              <p:nvPr/>
            </p:nvSpPr>
            <p:spPr>
              <a:xfrm>
                <a:off x="701837" y="3904224"/>
                <a:ext cx="624342" cy="4616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bg1"/>
                    </a:solidFill>
                    <a:latin typeface="+mj-lt"/>
                  </a:rPr>
                  <a:t>02.</a:t>
                </a:r>
                <a:endParaRPr lang="en-ID" sz="2400" b="1" dirty="0">
                  <a:solidFill>
                    <a:schemeClr val="bg1"/>
                  </a:solidFill>
                  <a:latin typeface="+mj-lt"/>
                </a:endParaRPr>
              </a:p>
            </p:txBody>
          </p:sp>
        </p:grpSp>
      </p:grpSp>
    </p:spTree>
    <p:extLst>
      <p:ext uri="{BB962C8B-B14F-4D97-AF65-F5344CB8AC3E}">
        <p14:creationId xmlns:p14="http://schemas.microsoft.com/office/powerpoint/2010/main" val="2361756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561C8-84F1-792D-FDC3-8C2313D93B1F}"/>
            </a:ext>
          </a:extLst>
        </p:cNvPr>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4AA14D8-6B53-833F-BEA9-EAA27F2D3993}"/>
              </a:ext>
            </a:extLst>
          </p:cNvPr>
          <p:cNvSpPr>
            <a:spLocks noGrp="1"/>
          </p:cNvSpPr>
          <p:nvPr>
            <p:ph type="sldNum" sz="quarter" idx="4294967295"/>
          </p:nvPr>
        </p:nvSpPr>
        <p:spPr>
          <a:xfrm>
            <a:off x="9448800" y="6356350"/>
            <a:ext cx="2743200" cy="365125"/>
          </a:xfrm>
        </p:spPr>
        <p:txBody>
          <a:bodyPr/>
          <a:lstStyle/>
          <a:p>
            <a:fld id="{2E4BC1B3-137A-2245-95EF-719FA0FB3CB1}" type="slidenum">
              <a:rPr lang="en-US" smtClean="0"/>
              <a:t>12</a:t>
            </a:fld>
            <a:endParaRPr lang="en-US"/>
          </a:p>
        </p:txBody>
      </p:sp>
      <p:sp>
        <p:nvSpPr>
          <p:cNvPr id="3" name="Title 2">
            <a:extLst>
              <a:ext uri="{FF2B5EF4-FFF2-40B4-BE49-F238E27FC236}">
                <a16:creationId xmlns:a16="http://schemas.microsoft.com/office/drawing/2014/main" id="{D83C71FC-5729-3F33-5FC4-D83AA2F9D311}"/>
              </a:ext>
            </a:extLst>
          </p:cNvPr>
          <p:cNvSpPr>
            <a:spLocks noGrp="1"/>
          </p:cNvSpPr>
          <p:nvPr>
            <p:ph type="title"/>
          </p:nvPr>
        </p:nvSpPr>
        <p:spPr>
          <a:xfrm>
            <a:off x="5882640" y="2499360"/>
            <a:ext cx="4267200" cy="1021080"/>
          </a:xfrm>
        </p:spPr>
        <p:txBody>
          <a:bodyPr>
            <a:normAutofit/>
          </a:bodyPr>
          <a:lstStyle/>
          <a:p>
            <a:pPr algn="ctr"/>
            <a:r>
              <a:rPr lang="en-US" sz="5400" dirty="0">
                <a:latin typeface="Brush Script MT" panose="03060802040406070304" pitchFamily="66" charset="-122"/>
                <a:ea typeface="Brush Script MT" panose="03060802040406070304" pitchFamily="66" charset="-122"/>
                <a:cs typeface="Brush Script MT" panose="03060802040406070304" pitchFamily="66" charset="-122"/>
              </a:rPr>
              <a:t>Thank You</a:t>
            </a:r>
          </a:p>
        </p:txBody>
      </p:sp>
    </p:spTree>
    <p:extLst>
      <p:ext uri="{BB962C8B-B14F-4D97-AF65-F5344CB8AC3E}">
        <p14:creationId xmlns:p14="http://schemas.microsoft.com/office/powerpoint/2010/main" val="2962618178"/>
      </p:ext>
    </p:extLst>
  </p:cSld>
  <p:clrMapOvr>
    <a:masterClrMapping/>
  </p:clrMapOvr>
</p:sld>
</file>

<file path=ppt/theme/theme1.xml><?xml version="1.0" encoding="utf-8"?>
<a:theme xmlns:a="http://schemas.openxmlformats.org/drawingml/2006/main" name="Office Theme">
  <a:themeElements>
    <a:clrScheme name="AAAG">
      <a:dk1>
        <a:srgbClr val="272727"/>
      </a:dk1>
      <a:lt1>
        <a:srgbClr val="FFFFFF"/>
      </a:lt1>
      <a:dk2>
        <a:srgbClr val="44494B"/>
      </a:dk2>
      <a:lt2>
        <a:srgbClr val="FFFFFF"/>
      </a:lt2>
      <a:accent1>
        <a:srgbClr val="248358"/>
      </a:accent1>
      <a:accent2>
        <a:srgbClr val="49A865"/>
      </a:accent2>
      <a:accent3>
        <a:srgbClr val="A1C16D"/>
      </a:accent3>
      <a:accent4>
        <a:srgbClr val="248358"/>
      </a:accent4>
      <a:accent5>
        <a:srgbClr val="248358"/>
      </a:accent5>
      <a:accent6>
        <a:srgbClr val="4EA72E"/>
      </a:accent6>
      <a:hlink>
        <a:srgbClr val="248358"/>
      </a:hlink>
      <a:folHlink>
        <a:srgbClr val="24835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1223</TotalTime>
  <Words>760</Words>
  <Application>Microsoft Macintosh PowerPoint</Application>
  <PresentationFormat>Widescreen</PresentationFormat>
  <Paragraphs>131</Paragraphs>
  <Slides>12</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Brush Script MT</vt:lpstr>
      <vt:lpstr>Aharoni</vt:lpstr>
      <vt:lpstr>Aptos</vt:lpstr>
      <vt:lpstr>Arial</vt:lpstr>
      <vt:lpstr>Arial Black</vt:lpstr>
      <vt:lpstr>Cabin</vt:lpstr>
      <vt:lpstr>Google Sans</vt:lpstr>
      <vt:lpstr>Roboto</vt:lpstr>
      <vt:lpstr>Skia</vt:lpstr>
      <vt:lpstr>Tahoma</vt:lpstr>
      <vt:lpstr>Office Theme</vt:lpstr>
      <vt:lpstr>IFMIS Evolution, Design Principles, and Challenges</vt:lpstr>
      <vt:lpstr>Contents</vt:lpstr>
      <vt:lpstr>I –Integrated (Split and Merge)  F – Finance (Public: Revenue, Expenditure, Debt, Administration)  M – Management (Operation vs Strategic)   I – Information (Manual: Paper-based   Digital: Paperless)   S – System (Automation: Users + Computer Programs + Hardware)</vt:lpstr>
      <vt:lpstr>Business Context – IFMIS is an Evolving Set of PFM Policies</vt:lpstr>
      <vt:lpstr>Technology Context – IFMIS is an Evolving IT System </vt:lpstr>
      <vt:lpstr>IFMIS Architecture Components</vt:lpstr>
      <vt:lpstr>IFMIS Architecture Components</vt:lpstr>
      <vt:lpstr>IFMIS Design Philosophy</vt:lpstr>
      <vt:lpstr>IFMIS Development Dimensions and Design Principles </vt:lpstr>
      <vt:lpstr>Challenges and Opportunities</vt:lpstr>
      <vt:lpstr>Key Insights and Food of Thoughts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Clifford Simiyu</dc:creator>
  <cp:lastModifiedBy>Shiloh Kabwe</cp:lastModifiedBy>
  <cp:revision>87</cp:revision>
  <dcterms:created xsi:type="dcterms:W3CDTF">2024-11-12T02:20:29Z</dcterms:created>
  <dcterms:modified xsi:type="dcterms:W3CDTF">2025-03-07T11:58:40Z</dcterms:modified>
</cp:coreProperties>
</file>